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877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2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-457200"/>
            <a:ext cx="7315200" cy="6400800"/>
          </a:xfrm>
          <a:prstGeom prst="ellipse">
            <a:avLst/>
          </a:prstGeom>
          <a:solidFill>
            <a:srgbClr val="4A6741">
              <a:alpha val="6000"/>
            </a:srgbClr>
          </a:solidFill>
          <a:ln w="6350">
            <a:solidFill>
              <a:srgbClr val="B89A5A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0" y="731520"/>
            <a:ext cx="4572000" cy="4572000"/>
          </a:xfrm>
          <a:prstGeom prst="ellipse">
            <a:avLst/>
          </a:prstGeom>
          <a:solidFill>
            <a:srgbClr val="4A6741">
              <a:alpha val="4000"/>
            </a:srgbClr>
          </a:solidFill>
          <a:ln w="6350">
            <a:solidFill>
              <a:srgbClr val="B89A5A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8932" y="4114800"/>
            <a:ext cx="82296" cy="24688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09651" y="3662172"/>
            <a:ext cx="460858" cy="37033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9029" y="3497580"/>
            <a:ext cx="362102" cy="312725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16636" y="3374136"/>
            <a:ext cx="246888" cy="230429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67344" y="3840480"/>
            <a:ext cx="73152" cy="219456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99094" y="3438144"/>
            <a:ext cx="409651" cy="329184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342986" y="3291840"/>
            <a:ext cx="321869" cy="277978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94192" y="3182112"/>
            <a:ext cx="219456" cy="204826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6042" y="3200400"/>
            <a:ext cx="59436" cy="17830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9339" y="2873502"/>
            <a:ext cx="332842" cy="26746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35001" y="2754630"/>
            <a:ext cx="261518" cy="225857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6606" y="2665476"/>
            <a:ext cx="178308" cy="166421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46236" y="3474720"/>
            <a:ext cx="64008" cy="192024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99018" y="3122676"/>
            <a:ext cx="358445" cy="288036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637422" y="2994660"/>
            <a:ext cx="281635" cy="24323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82228" y="2898648"/>
            <a:ext cx="192024" cy="17922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89136" y="0"/>
            <a:ext cx="54864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kern="0" spc="3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 EXCLUSIVE FARMHOUSE COMMUNITY · PALLADAM, COIMBATORE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457200" y="1170432"/>
            <a:ext cx="82296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600" i="1" kern="0" spc="8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JASMORA</a:t>
            </a:r>
            <a:endParaRPr lang="en-US" sz="8600" dirty="0"/>
          </a:p>
        </p:txBody>
      </p:sp>
      <p:sp>
        <p:nvSpPr>
          <p:cNvPr id="26" name="Text 24"/>
          <p:cNvSpPr/>
          <p:nvPr/>
        </p:nvSpPr>
        <p:spPr>
          <a:xfrm>
            <a:off x="457200" y="2395728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kern="0" spc="1200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FARM HOUSE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457200" y="303580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Where Luxury Meets Nature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3474720" y="3429000"/>
            <a:ext cx="2194560" cy="2286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22960" y="3584448"/>
            <a:ext cx="1572768" cy="1261872"/>
          </a:xfrm>
          <a:prstGeom prst="rect">
            <a:avLst/>
          </a:prstGeom>
          <a:solidFill>
            <a:srgbClr val="2A2418"/>
          </a:solidFill>
          <a:ln w="6350">
            <a:solidFill>
              <a:srgbClr val="B89A5A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822960" y="3584448"/>
            <a:ext cx="1572768" cy="36576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22960" y="367588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3300" dirty="0"/>
          </a:p>
        </p:txBody>
      </p:sp>
      <p:sp>
        <p:nvSpPr>
          <p:cNvPr id="32" name="Text 30"/>
          <p:cNvSpPr/>
          <p:nvPr/>
        </p:nvSpPr>
        <p:spPr>
          <a:xfrm>
            <a:off x="822960" y="4352544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kern="0" spc="1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ACRES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2697480" y="3584448"/>
            <a:ext cx="1572768" cy="1261872"/>
          </a:xfrm>
          <a:prstGeom prst="rect">
            <a:avLst/>
          </a:prstGeom>
          <a:solidFill>
            <a:srgbClr val="2A2418"/>
          </a:solidFill>
          <a:ln w="6350">
            <a:solidFill>
              <a:srgbClr val="B89A5A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2697480" y="3584448"/>
            <a:ext cx="1572768" cy="36576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697480" y="367588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33</a:t>
            </a:r>
            <a:endParaRPr lang="en-US" sz="3300" dirty="0"/>
          </a:p>
        </p:txBody>
      </p:sp>
      <p:sp>
        <p:nvSpPr>
          <p:cNvPr id="36" name="Text 34"/>
          <p:cNvSpPr/>
          <p:nvPr/>
        </p:nvSpPr>
        <p:spPr>
          <a:xfrm>
            <a:off x="2697480" y="4352544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kern="0" spc="1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EXCLUSIVE PLOTS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4572000" y="3584448"/>
            <a:ext cx="1572768" cy="1261872"/>
          </a:xfrm>
          <a:prstGeom prst="rect">
            <a:avLst/>
          </a:prstGeom>
          <a:solidFill>
            <a:srgbClr val="2A2418"/>
          </a:solidFill>
          <a:ln w="6350">
            <a:solidFill>
              <a:srgbClr val="B89A5A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4572000" y="3584448"/>
            <a:ext cx="1572768" cy="36576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0" y="367588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22-27 </a:t>
            </a:r>
            <a:r>
              <a:rPr lang="en-US" sz="20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Cents</a:t>
            </a:r>
            <a:endParaRPr lang="en-US" sz="3300" dirty="0"/>
          </a:p>
        </p:txBody>
      </p:sp>
      <p:sp>
        <p:nvSpPr>
          <p:cNvPr id="40" name="Text 38"/>
          <p:cNvSpPr/>
          <p:nvPr/>
        </p:nvSpPr>
        <p:spPr>
          <a:xfrm>
            <a:off x="4572000" y="4352544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kern="0" spc="1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PER PLOT</a:t>
            </a:r>
            <a:endParaRPr lang="en-US" sz="750" dirty="0"/>
          </a:p>
        </p:txBody>
      </p:sp>
      <p:sp>
        <p:nvSpPr>
          <p:cNvPr id="41" name="Shape 39"/>
          <p:cNvSpPr/>
          <p:nvPr/>
        </p:nvSpPr>
        <p:spPr>
          <a:xfrm>
            <a:off x="6446520" y="3584448"/>
            <a:ext cx="1572768" cy="1261872"/>
          </a:xfrm>
          <a:prstGeom prst="rect">
            <a:avLst/>
          </a:prstGeom>
          <a:solidFill>
            <a:srgbClr val="2A2418"/>
          </a:solidFill>
          <a:ln w="6350">
            <a:solidFill>
              <a:srgbClr val="B89A5A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6446520" y="3584448"/>
            <a:ext cx="1572768" cy="36576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446520" y="367588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25+</a:t>
            </a:r>
            <a:endParaRPr lang="en-US" sz="3300" dirty="0"/>
          </a:p>
        </p:txBody>
      </p:sp>
      <p:sp>
        <p:nvSpPr>
          <p:cNvPr id="44" name="Text 42"/>
          <p:cNvSpPr/>
          <p:nvPr/>
        </p:nvSpPr>
        <p:spPr>
          <a:xfrm>
            <a:off x="6446520" y="4352544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kern="0" spc="1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AMENITIES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4864" cy="9144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9144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3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OPEN TO PUBLIC · FRONT ZONE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274320" y="347472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Outdoor Amenities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486400" y="5029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A8D8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50 Cents · Accessible from Main Road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01168" y="1024128"/>
            <a:ext cx="1993392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E8C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01168" y="1024128"/>
            <a:ext cx="1993392" cy="54864"/>
          </a:xfrm>
          <a:prstGeom prst="rect">
            <a:avLst/>
          </a:prstGeom>
          <a:solidFill>
            <a:srgbClr val="3A8030"/>
          </a:solidFill>
          <a:ln w="12700">
            <a:solidFill>
              <a:srgbClr val="3A803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9808" y="1188720"/>
            <a:ext cx="877824" cy="658368"/>
          </a:xfrm>
          <a:prstGeom prst="ellipse">
            <a:avLst/>
          </a:prstGeom>
          <a:solidFill>
            <a:srgbClr val="3A8030">
              <a:alpha val="12000"/>
            </a:srgbClr>
          </a:solidFill>
          <a:ln w="3810">
            <a:solidFill>
              <a:srgbClr val="3A8030">
                <a:alpha val="4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10896" y="1161288"/>
            <a:ext cx="1773936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⚽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10896" y="1892808"/>
            <a:ext cx="17739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Soccer / Cricket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10896" y="2286000"/>
            <a:ext cx="17739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Multi-sport turf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395728" y="1024128"/>
            <a:ext cx="1993392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E8C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395728" y="1024128"/>
            <a:ext cx="1993392" cy="54864"/>
          </a:xfrm>
          <a:prstGeom prst="rect">
            <a:avLst/>
          </a:prstGeom>
          <a:solidFill>
            <a:srgbClr val="5A6030"/>
          </a:solidFill>
          <a:ln w="12700">
            <a:solidFill>
              <a:srgbClr val="5A603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944368" y="1188720"/>
            <a:ext cx="877824" cy="658368"/>
          </a:xfrm>
          <a:prstGeom prst="ellipse">
            <a:avLst/>
          </a:prstGeom>
          <a:solidFill>
            <a:srgbClr val="5A6030">
              <a:alpha val="12000"/>
            </a:srgbClr>
          </a:solidFill>
          <a:ln w="3810">
            <a:solidFill>
              <a:srgbClr val="5A6030">
                <a:alpha val="4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505456" y="1161288"/>
            <a:ext cx="1773936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🏸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2505456" y="1892808"/>
            <a:ext cx="17739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Indoor Badminton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505456" y="2286000"/>
            <a:ext cx="17739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Covered court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590288" y="1024128"/>
            <a:ext cx="1993392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E8C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590288" y="1024128"/>
            <a:ext cx="1993392" cy="54864"/>
          </a:xfrm>
          <a:prstGeom prst="rect">
            <a:avLst/>
          </a:prstGeom>
          <a:solidFill>
            <a:srgbClr val="305A70"/>
          </a:solidFill>
          <a:ln w="12700">
            <a:solidFill>
              <a:srgbClr val="305A7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38928" y="1188720"/>
            <a:ext cx="877824" cy="658368"/>
          </a:xfrm>
          <a:prstGeom prst="ellipse">
            <a:avLst/>
          </a:prstGeom>
          <a:solidFill>
            <a:srgbClr val="305A70">
              <a:alpha val="12000"/>
            </a:srgbClr>
          </a:solidFill>
          <a:ln w="3810">
            <a:solidFill>
              <a:srgbClr val="305A70">
                <a:alpha val="4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00016" y="1161288"/>
            <a:ext cx="1773936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🎾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700016" y="1892808"/>
            <a:ext cx="17739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Pickleball Court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700016" y="2286000"/>
            <a:ext cx="17739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Trending sport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784848" y="1024128"/>
            <a:ext cx="1993392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E8C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784848" y="1024128"/>
            <a:ext cx="1993392" cy="54864"/>
          </a:xfrm>
          <a:prstGeom prst="rect">
            <a:avLst/>
          </a:prstGeom>
          <a:solidFill>
            <a:srgbClr val="8A4030"/>
          </a:solidFill>
          <a:ln w="12700">
            <a:solidFill>
              <a:srgbClr val="8A403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33488" y="1188720"/>
            <a:ext cx="877824" cy="658368"/>
          </a:xfrm>
          <a:prstGeom prst="ellipse">
            <a:avLst/>
          </a:prstGeom>
          <a:solidFill>
            <a:srgbClr val="8A4030">
              <a:alpha val="12000"/>
            </a:srgbClr>
          </a:solidFill>
          <a:ln w="3810">
            <a:solidFill>
              <a:srgbClr val="8A4030">
                <a:alpha val="40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894576" y="1161288"/>
            <a:ext cx="1773936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🧖</a:t>
            </a:r>
            <a:endParaRPr lang="en-US" sz="3000" dirty="0"/>
          </a:p>
        </p:txBody>
      </p:sp>
      <p:sp>
        <p:nvSpPr>
          <p:cNvPr id="29" name="Text 27"/>
          <p:cNvSpPr/>
          <p:nvPr/>
        </p:nvSpPr>
        <p:spPr>
          <a:xfrm>
            <a:off x="6894576" y="1892808"/>
            <a:ext cx="17739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Sauna Room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894576" y="2286000"/>
            <a:ext cx="17739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Heat therapy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201168" y="2962656"/>
            <a:ext cx="1993392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E8C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201168" y="2962656"/>
            <a:ext cx="1993392" cy="54864"/>
          </a:xfrm>
          <a:prstGeom prst="rect">
            <a:avLst/>
          </a:prstGeom>
          <a:solidFill>
            <a:srgbClr val="2A5060"/>
          </a:solidFill>
          <a:ln w="12700">
            <a:solidFill>
              <a:srgbClr val="2A506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49808" y="3127248"/>
            <a:ext cx="877824" cy="658368"/>
          </a:xfrm>
          <a:prstGeom prst="ellipse">
            <a:avLst/>
          </a:prstGeom>
          <a:solidFill>
            <a:srgbClr val="2A5060">
              <a:alpha val="12000"/>
            </a:srgbClr>
          </a:solidFill>
          <a:ln w="3810">
            <a:solidFill>
              <a:srgbClr val="2A5060">
                <a:alpha val="40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10896" y="3099816"/>
            <a:ext cx="1773936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⚡</a:t>
            </a:r>
            <a:endParaRPr lang="en-US" sz="3000" dirty="0"/>
          </a:p>
        </p:txBody>
      </p:sp>
      <p:sp>
        <p:nvSpPr>
          <p:cNvPr id="35" name="Text 33"/>
          <p:cNvSpPr/>
          <p:nvPr/>
        </p:nvSpPr>
        <p:spPr>
          <a:xfrm>
            <a:off x="310896" y="3831336"/>
            <a:ext cx="17739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 Charging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310896" y="4224528"/>
            <a:ext cx="17739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Future-ready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2395728" y="2962656"/>
            <a:ext cx="1993392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E8C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2395728" y="2962656"/>
            <a:ext cx="1993392" cy="54864"/>
          </a:xfrm>
          <a:prstGeom prst="rect">
            <a:avLst/>
          </a:prstGeom>
          <a:solidFill>
            <a:srgbClr val="7A5020"/>
          </a:solidFill>
          <a:ln w="12700">
            <a:solidFill>
              <a:srgbClr val="7A502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944368" y="3127248"/>
            <a:ext cx="877824" cy="658368"/>
          </a:xfrm>
          <a:prstGeom prst="ellipse">
            <a:avLst/>
          </a:prstGeom>
          <a:solidFill>
            <a:srgbClr val="7A5020">
              <a:alpha val="12000"/>
            </a:srgbClr>
          </a:solidFill>
          <a:ln w="3810">
            <a:solidFill>
              <a:srgbClr val="7A5020">
                <a:alpha val="40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505456" y="3099816"/>
            <a:ext cx="1773936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☕</a:t>
            </a:r>
            <a:endParaRPr lang="en-US" sz="3000" dirty="0"/>
          </a:p>
        </p:txBody>
      </p:sp>
      <p:sp>
        <p:nvSpPr>
          <p:cNvPr id="41" name="Text 39"/>
          <p:cNvSpPr/>
          <p:nvPr/>
        </p:nvSpPr>
        <p:spPr>
          <a:xfrm>
            <a:off x="2505456" y="3831336"/>
            <a:ext cx="17739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Cafeteria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2505456" y="4224528"/>
            <a:ext cx="17739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Open daily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4590288" y="2962656"/>
            <a:ext cx="1993392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E8C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4590288" y="2962656"/>
            <a:ext cx="1993392" cy="54864"/>
          </a:xfrm>
          <a:prstGeom prst="rect">
            <a:avLst/>
          </a:prstGeom>
          <a:solidFill>
            <a:srgbClr val="4A6030"/>
          </a:solidFill>
          <a:ln w="12700">
            <a:solidFill>
              <a:srgbClr val="4A603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5138928" y="3127248"/>
            <a:ext cx="877824" cy="658368"/>
          </a:xfrm>
          <a:prstGeom prst="ellipse">
            <a:avLst/>
          </a:prstGeom>
          <a:solidFill>
            <a:srgbClr val="4A6030">
              <a:alpha val="12000"/>
            </a:srgbClr>
          </a:solidFill>
          <a:ln w="3810">
            <a:solidFill>
              <a:srgbClr val="4A6030">
                <a:alpha val="4000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700016" y="3099816"/>
            <a:ext cx="1773936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🚴</a:t>
            </a:r>
            <a:endParaRPr lang="en-US" sz="3000" dirty="0"/>
          </a:p>
        </p:txBody>
      </p:sp>
      <p:sp>
        <p:nvSpPr>
          <p:cNvPr id="47" name="Text 45"/>
          <p:cNvSpPr/>
          <p:nvPr/>
        </p:nvSpPr>
        <p:spPr>
          <a:xfrm>
            <a:off x="4700016" y="3831336"/>
            <a:ext cx="17739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Cycle Track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4700016" y="4224528"/>
            <a:ext cx="17739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Scenic circuit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6784848" y="2962656"/>
            <a:ext cx="1993392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D0E8C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0" name="Shape 48"/>
          <p:cNvSpPr/>
          <p:nvPr/>
        </p:nvSpPr>
        <p:spPr>
          <a:xfrm>
            <a:off x="6784848" y="2962656"/>
            <a:ext cx="1993392" cy="54864"/>
          </a:xfrm>
          <a:prstGeom prst="rect">
            <a:avLst/>
          </a:prstGeom>
          <a:solidFill>
            <a:srgbClr val="405830"/>
          </a:solidFill>
          <a:ln w="12700">
            <a:solidFill>
              <a:srgbClr val="40583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333488" y="3127248"/>
            <a:ext cx="877824" cy="658368"/>
          </a:xfrm>
          <a:prstGeom prst="ellipse">
            <a:avLst/>
          </a:prstGeom>
          <a:solidFill>
            <a:srgbClr val="405830">
              <a:alpha val="12000"/>
            </a:srgbClr>
          </a:solidFill>
          <a:ln w="3810">
            <a:solidFill>
              <a:srgbClr val="405830">
                <a:alpha val="40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894576" y="3099816"/>
            <a:ext cx="1773936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🚶</a:t>
            </a:r>
            <a:endParaRPr lang="en-US" sz="3000" dirty="0"/>
          </a:p>
        </p:txBody>
      </p:sp>
      <p:sp>
        <p:nvSpPr>
          <p:cNvPr id="53" name="Text 51"/>
          <p:cNvSpPr/>
          <p:nvPr/>
        </p:nvSpPr>
        <p:spPr>
          <a:xfrm>
            <a:off x="6894576" y="3831336"/>
            <a:ext cx="17739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Walking Track</a:t>
            </a:r>
            <a:endParaRPr lang="en-US" sz="1200" dirty="0"/>
          </a:p>
        </p:txBody>
      </p:sp>
      <p:sp>
        <p:nvSpPr>
          <p:cNvPr id="54" name="Text 52"/>
          <p:cNvSpPr/>
          <p:nvPr/>
        </p:nvSpPr>
        <p:spPr>
          <a:xfrm>
            <a:off x="6894576" y="4224528"/>
            <a:ext cx="17739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Perimeter path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12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658368"/>
            <a:ext cx="4114800" cy="4114800"/>
          </a:xfrm>
          <a:prstGeom prst="rect">
            <a:avLst/>
          </a:prstGeom>
          <a:solidFill>
            <a:srgbClr val="2A8020"/>
          </a:solidFill>
          <a:ln w="12700">
            <a:solidFill>
              <a:srgbClr val="1A601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749808"/>
            <a:ext cx="3840480" cy="3931920"/>
          </a:xfrm>
          <a:prstGeom prst="rect">
            <a:avLst/>
          </a:prstGeom>
          <a:solidFill>
            <a:srgbClr val="000000">
              <a:alpha val="0"/>
            </a:srgbClr>
          </a:solidFill>
          <a:ln w="10160">
            <a:solidFill>
              <a:srgbClr val="70C85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57400" y="749808"/>
            <a:ext cx="18288" cy="3931920"/>
          </a:xfrm>
          <a:prstGeom prst="rect">
            <a:avLst/>
          </a:prstGeom>
          <a:solidFill>
            <a:srgbClr val="70C850"/>
          </a:solidFill>
          <a:ln w="12700">
            <a:solidFill>
              <a:srgbClr val="70C8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91640" y="2194560"/>
            <a:ext cx="731520" cy="640080"/>
          </a:xfrm>
          <a:prstGeom prst="ellipse">
            <a:avLst/>
          </a:prstGeom>
          <a:solidFill>
            <a:srgbClr val="000000">
              <a:alpha val="0"/>
            </a:srgbClr>
          </a:solidFill>
          <a:ln w="10160">
            <a:solidFill>
              <a:srgbClr val="70C85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4320" y="1280160"/>
            <a:ext cx="822960" cy="731520"/>
          </a:xfrm>
          <a:prstGeom prst="rect">
            <a:avLst/>
          </a:prstGeom>
          <a:solidFill>
            <a:srgbClr val="000000">
              <a:alpha val="0"/>
            </a:srgbClr>
          </a:solidFill>
          <a:ln w="10160">
            <a:solidFill>
              <a:srgbClr val="70C85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91840" y="1280160"/>
            <a:ext cx="822960" cy="731520"/>
          </a:xfrm>
          <a:prstGeom prst="rect">
            <a:avLst/>
          </a:prstGeom>
          <a:solidFill>
            <a:srgbClr val="000000">
              <a:alpha val="0"/>
            </a:srgbClr>
          </a:solidFill>
          <a:ln w="10160">
            <a:solidFill>
              <a:srgbClr val="70C85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45920" y="749808"/>
            <a:ext cx="731520" cy="18288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45920" y="4498848"/>
            <a:ext cx="731520" cy="18288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7160" y="4846320"/>
            <a:ext cx="4114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15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SOCCER / CRICKET TURF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572000" y="548640"/>
            <a:ext cx="4297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SPORTS</a:t>
            </a:r>
            <a:endParaRPr lang="en-US" sz="4600" dirty="0"/>
          </a:p>
          <a:p>
            <a:pPr marL="0" indent="0">
              <a:buNone/>
            </a:pPr>
            <a:r>
              <a:rPr lang="en-US" sz="46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ZONE</a:t>
            </a:r>
            <a:endParaRPr lang="en-US" sz="4600" dirty="0"/>
          </a:p>
        </p:txBody>
      </p:sp>
      <p:sp>
        <p:nvSpPr>
          <p:cNvPr id="14" name="Shape 12"/>
          <p:cNvSpPr/>
          <p:nvPr/>
        </p:nvSpPr>
        <p:spPr>
          <a:xfrm>
            <a:off x="4572000" y="1755648"/>
            <a:ext cx="2743200" cy="2286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0" y="1874520"/>
            <a:ext cx="42976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Multi-use sports infrastructure open to the public.</a:t>
            </a:r>
            <a:endParaRPr lang="en-US" sz="11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Book the courts, use the track, or drop in — Jasmora's</a:t>
            </a:r>
            <a:endParaRPr lang="en-US" sz="11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front zone is your neighbourhood's sporting hub.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0" y="2926080"/>
            <a:ext cx="1371600" cy="1051560"/>
          </a:xfrm>
          <a:prstGeom prst="rect">
            <a:avLst/>
          </a:prstGeom>
          <a:solidFill>
            <a:srgbClr val="8A6040"/>
          </a:solidFill>
          <a:ln w="6350">
            <a:solidFill>
              <a:srgbClr val="00000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663440" y="3017520"/>
            <a:ext cx="1188720" cy="868680"/>
          </a:xfrm>
          <a:prstGeom prst="rect">
            <a:avLst/>
          </a:prstGeom>
          <a:solidFill>
            <a:srgbClr val="000000">
              <a:alpha val="0"/>
            </a:srgbClr>
          </a:solidFill>
          <a:ln w="635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3273552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kern="0" spc="15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BADMINTON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572000" y="402336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Badminton Court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6053328" y="2926080"/>
            <a:ext cx="1371600" cy="1051560"/>
          </a:xfrm>
          <a:prstGeom prst="rect">
            <a:avLst/>
          </a:prstGeom>
          <a:solidFill>
            <a:srgbClr val="305880"/>
          </a:solidFill>
          <a:ln w="6350">
            <a:solidFill>
              <a:srgbClr val="00000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144768" y="3017520"/>
            <a:ext cx="1188720" cy="868680"/>
          </a:xfrm>
          <a:prstGeom prst="rect">
            <a:avLst/>
          </a:prstGeom>
          <a:solidFill>
            <a:srgbClr val="000000">
              <a:alpha val="0"/>
            </a:srgbClr>
          </a:solidFill>
          <a:ln w="6350">
            <a:solidFill>
              <a:srgbClr val="0000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053328" y="3273552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kern="0" spc="15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PICKLEBALL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053328" y="402336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Pickleball Court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7534656" y="2926080"/>
            <a:ext cx="1371600" cy="1051560"/>
          </a:xfrm>
          <a:prstGeom prst="rect">
            <a:avLst/>
          </a:prstGeom>
          <a:solidFill>
            <a:srgbClr val="4A6830"/>
          </a:solidFill>
          <a:ln w="6350">
            <a:solidFill>
              <a:srgbClr val="00000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7626096" y="3017520"/>
            <a:ext cx="1188720" cy="868680"/>
          </a:xfrm>
          <a:prstGeom prst="rect">
            <a:avLst/>
          </a:prstGeom>
          <a:solidFill>
            <a:srgbClr val="000000">
              <a:alpha val="0"/>
            </a:srgbClr>
          </a:solidFill>
          <a:ln w="6350">
            <a:solidFill>
              <a:srgbClr val="00000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534656" y="3273552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kern="0" spc="15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TRACK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7534656" y="402336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Walk / Cycle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4572000" y="4297680"/>
            <a:ext cx="2011680" cy="594360"/>
          </a:xfrm>
          <a:prstGeom prst="rect">
            <a:avLst/>
          </a:prstGeom>
          <a:solidFill>
            <a:srgbClr val="2A5060"/>
          </a:solidFill>
          <a:ln w="6350">
            <a:solidFill>
              <a:srgbClr val="4A708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617720" y="443484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50" dirty="0">
                <a:solidFill>
                  <a:srgbClr val="80D8F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⚡  EV CHARGING STATION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6766560" y="4297680"/>
            <a:ext cx="2011680" cy="594360"/>
          </a:xfrm>
          <a:prstGeom prst="rect">
            <a:avLst/>
          </a:prstGeom>
          <a:solidFill>
            <a:srgbClr val="8A4030"/>
          </a:solidFill>
          <a:ln w="6350">
            <a:solidFill>
              <a:srgbClr val="AA605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6812280" y="443484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50" dirty="0">
                <a:solidFill>
                  <a:srgbClr val="F0C8A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🧖  SAUNA ROOM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12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089136" y="0"/>
            <a:ext cx="54864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-914400" y="-1371600"/>
            <a:ext cx="6400800" cy="6400800"/>
          </a:xfrm>
          <a:prstGeom prst="ellipse">
            <a:avLst/>
          </a:prstGeom>
          <a:solidFill>
            <a:srgbClr val="4A6741">
              <a:alpha val="9000"/>
            </a:srgbClr>
          </a:solidFill>
          <a:ln w="6350">
            <a:solidFill>
              <a:srgbClr val="B89A5A">
                <a:alpha val="2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0" y="914400"/>
            <a:ext cx="6400800" cy="6400800"/>
          </a:xfrm>
          <a:prstGeom prst="ellipse">
            <a:avLst/>
          </a:prstGeom>
          <a:solidFill>
            <a:srgbClr val="4A6741">
              <a:alpha val="7000"/>
            </a:srgbClr>
          </a:solidFill>
          <a:ln w="6350">
            <a:solidFill>
              <a:srgbClr val="B89A5A">
                <a:alpha val="2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RESIDENTS ONLY · EXCLUSIVE ZONE · 60 CENTS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" y="1143000"/>
            <a:ext cx="8229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Community &amp;</a:t>
            </a:r>
            <a:endParaRPr lang="en-US" sz="5200" dirty="0"/>
          </a:p>
        </p:txBody>
      </p:sp>
      <p:sp>
        <p:nvSpPr>
          <p:cNvPr id="10" name="Text 8"/>
          <p:cNvSpPr/>
          <p:nvPr/>
        </p:nvSpPr>
        <p:spPr>
          <a:xfrm>
            <a:off x="457200" y="1874520"/>
            <a:ext cx="8229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i="1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Lifestyle</a:t>
            </a:r>
            <a:endParaRPr lang="en-US" sz="5200" dirty="0"/>
          </a:p>
        </p:txBody>
      </p:sp>
      <p:sp>
        <p:nvSpPr>
          <p:cNvPr id="11" name="Shape 9"/>
          <p:cNvSpPr/>
          <p:nvPr/>
        </p:nvSpPr>
        <p:spPr>
          <a:xfrm>
            <a:off x="3200400" y="2761488"/>
            <a:ext cx="2743200" cy="2286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2880360"/>
            <a:ext cx="6949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B0A8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sanctuary of wellness, recreation &amp; community crafted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B0A8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exclusively for Jasmora residents and their families.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645920" y="3611880"/>
            <a:ext cx="3840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◆  Swimming Pool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760720" y="3611880"/>
            <a:ext cx="3840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◆  Jacuzzi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645920" y="3867912"/>
            <a:ext cx="3840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◆  Yoga Deck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760720" y="3867912"/>
            <a:ext cx="3840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◆  Meditation Garden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645920" y="4123944"/>
            <a:ext cx="3840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◆  Outdoor Gym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760720" y="4123944"/>
            <a:ext cx="3840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◆  BBQ &amp; Dining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645920" y="4379976"/>
            <a:ext cx="3840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◆  Kids Play Area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760720" y="4379976"/>
            <a:ext cx="3840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◆  Exclusive Bar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645920" y="4636008"/>
            <a:ext cx="3840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◆  Ayurvedic Room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760720" y="4636008"/>
            <a:ext cx="3840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◆  Acupressure Walk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457200"/>
            <a:ext cx="5029200" cy="4114800"/>
          </a:xfrm>
          <a:prstGeom prst="rect">
            <a:avLst/>
          </a:prstGeom>
          <a:solidFill>
            <a:srgbClr val="1A4070"/>
          </a:solidFill>
          <a:ln w="12700">
            <a:solidFill>
              <a:srgbClr val="2060A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320040" y="594360"/>
            <a:ext cx="4663440" cy="3017520"/>
          </a:xfrm>
          <a:prstGeom prst="roundRect">
            <a:avLst>
              <a:gd name="adj" fmla="val 4545"/>
            </a:avLst>
          </a:prstGeom>
          <a:solidFill>
            <a:srgbClr val="4080C0"/>
          </a:solidFill>
          <a:ln w="12700">
            <a:solidFill>
              <a:srgbClr val="2060A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11480" y="685800"/>
            <a:ext cx="4480560" cy="1207008"/>
          </a:xfrm>
          <a:prstGeom prst="ellipse">
            <a:avLst/>
          </a:prstGeom>
          <a:solidFill>
            <a:srgbClr val="80C0E8">
              <a:alpha val="50000"/>
            </a:srgbClr>
          </a:solidFill>
          <a:ln w="12700">
            <a:solidFill>
              <a:srgbClr val="80C0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2103120"/>
            <a:ext cx="1865376" cy="754380"/>
          </a:xfrm>
          <a:prstGeom prst="ellipse">
            <a:avLst/>
          </a:prstGeom>
          <a:solidFill>
            <a:srgbClr val="A0D0F0">
              <a:alpha val="40000"/>
            </a:srgbClr>
          </a:solidFill>
          <a:ln w="12700">
            <a:solidFill>
              <a:srgbClr val="A0D0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7160" y="3611880"/>
            <a:ext cx="5029200" cy="731520"/>
          </a:xfrm>
          <a:prstGeom prst="rect">
            <a:avLst/>
          </a:prstGeom>
          <a:solidFill>
            <a:srgbClr val="C8B878"/>
          </a:solidFill>
          <a:ln w="6350">
            <a:solidFill>
              <a:srgbClr val="A090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3703320"/>
            <a:ext cx="1005840" cy="274320"/>
          </a:xfrm>
          <a:prstGeom prst="rect">
            <a:avLst/>
          </a:prstGeom>
          <a:solidFill>
            <a:srgbClr val="D8C880"/>
          </a:solidFill>
          <a:ln w="6350">
            <a:solidFill>
              <a:srgbClr val="B0A06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920240" y="3703320"/>
            <a:ext cx="1005840" cy="274320"/>
          </a:xfrm>
          <a:prstGeom prst="rect">
            <a:avLst/>
          </a:prstGeom>
          <a:solidFill>
            <a:srgbClr val="D8C880"/>
          </a:solidFill>
          <a:ln w="6350">
            <a:solidFill>
              <a:srgbClr val="B0A0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74720" y="3703320"/>
            <a:ext cx="1005840" cy="274320"/>
          </a:xfrm>
          <a:prstGeom prst="rect">
            <a:avLst/>
          </a:prstGeom>
          <a:solidFill>
            <a:srgbClr val="D8C880"/>
          </a:solidFill>
          <a:ln w="6350">
            <a:solidFill>
              <a:srgbClr val="B0A0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48640" y="914400"/>
            <a:ext cx="2743200" cy="731520"/>
          </a:xfrm>
          <a:prstGeom prst="ellipse">
            <a:avLst/>
          </a:prstGeom>
          <a:solidFill>
            <a:srgbClr val="80C8F0">
              <a:alpha val="30000"/>
            </a:srgbClr>
          </a:solidFill>
          <a:ln w="12700">
            <a:solidFill>
              <a:srgbClr val="80C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371600" y="2011680"/>
            <a:ext cx="1828800" cy="457200"/>
          </a:xfrm>
          <a:prstGeom prst="ellipse">
            <a:avLst/>
          </a:prstGeom>
          <a:solidFill>
            <a:srgbClr val="A0D8FF">
              <a:alpha val="25000"/>
            </a:srgbClr>
          </a:solidFill>
          <a:ln w="12700">
            <a:solidFill>
              <a:srgbClr val="A0D8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4370832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kern="0" spc="2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SWIMMING POOL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20040" y="4663440"/>
            <a:ext cx="4663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Full-length lap pool · Leisure deck · Resident exclusive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303520" y="73152"/>
            <a:ext cx="54864" cy="4997196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411480"/>
            <a:ext cx="3383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AQUATIC</a:t>
            </a:r>
            <a:endParaRPr lang="en-US" sz="4400" dirty="0"/>
          </a:p>
          <a:p>
            <a:pPr marL="0" indent="0">
              <a:buNone/>
            </a:pPr>
            <a:r>
              <a:rPr lang="en-US" sz="4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LEISURE</a:t>
            </a:r>
            <a:endParaRPr lang="en-US" sz="4400" dirty="0"/>
          </a:p>
        </p:txBody>
      </p:sp>
      <p:sp>
        <p:nvSpPr>
          <p:cNvPr id="16" name="Shape 14"/>
          <p:cNvSpPr/>
          <p:nvPr/>
        </p:nvSpPr>
        <p:spPr>
          <a:xfrm>
            <a:off x="5486400" y="1874520"/>
            <a:ext cx="2743200" cy="2286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577840" y="2103120"/>
            <a:ext cx="2286000" cy="1463040"/>
          </a:xfrm>
          <a:prstGeom prst="ellipse">
            <a:avLst/>
          </a:prstGeom>
          <a:solidFill>
            <a:srgbClr val="1850A0"/>
          </a:solidFill>
          <a:ln w="19050">
            <a:solidFill>
              <a:srgbClr val="4080C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852160" y="2286000"/>
            <a:ext cx="1737360" cy="1005840"/>
          </a:xfrm>
          <a:prstGeom prst="ellipse">
            <a:avLst/>
          </a:prstGeom>
          <a:solidFill>
            <a:srgbClr val="4080C0"/>
          </a:solidFill>
          <a:ln w="6350">
            <a:solidFill>
              <a:srgbClr val="60A8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35040" y="2423160"/>
            <a:ext cx="1371600" cy="685800"/>
          </a:xfrm>
          <a:prstGeom prst="ellipse">
            <a:avLst/>
          </a:prstGeom>
          <a:solidFill>
            <a:srgbClr val="60B0E8">
              <a:alpha val="60000"/>
            </a:srgbClr>
          </a:solidFill>
          <a:ln w="12700">
            <a:solidFill>
              <a:srgbClr val="80C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68453" y="2505423"/>
            <a:ext cx="73152" cy="73152"/>
          </a:xfrm>
          <a:prstGeom prst="ellipse">
            <a:avLst/>
          </a:prstGeom>
          <a:solidFill>
            <a:srgbClr val="C0E8FF">
              <a:alpha val="70000"/>
            </a:srgbClr>
          </a:solidFill>
          <a:ln w="12700">
            <a:solidFill>
              <a:srgbClr val="C0E8F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844931" y="2510088"/>
            <a:ext cx="73152" cy="73152"/>
          </a:xfrm>
          <a:prstGeom prst="ellipse">
            <a:avLst/>
          </a:prstGeom>
          <a:solidFill>
            <a:srgbClr val="C0E8FF">
              <a:alpha val="70000"/>
            </a:srgbClr>
          </a:solidFill>
          <a:ln w="12700">
            <a:solidFill>
              <a:srgbClr val="C0E8F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38452" y="2823036"/>
            <a:ext cx="73152" cy="73152"/>
          </a:xfrm>
          <a:prstGeom prst="ellipse">
            <a:avLst/>
          </a:prstGeom>
          <a:solidFill>
            <a:srgbClr val="C0E8FF">
              <a:alpha val="70000"/>
            </a:srgbClr>
          </a:solidFill>
          <a:ln w="12700">
            <a:solidFill>
              <a:srgbClr val="C0E8F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628524" y="2570856"/>
            <a:ext cx="73152" cy="73152"/>
          </a:xfrm>
          <a:prstGeom prst="ellipse">
            <a:avLst/>
          </a:prstGeom>
          <a:solidFill>
            <a:srgbClr val="C0E8FF">
              <a:alpha val="70000"/>
            </a:srgbClr>
          </a:solidFill>
          <a:ln w="12700">
            <a:solidFill>
              <a:srgbClr val="C0E8F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885940" y="2722458"/>
            <a:ext cx="73152" cy="73152"/>
          </a:xfrm>
          <a:prstGeom prst="ellipse">
            <a:avLst/>
          </a:prstGeom>
          <a:solidFill>
            <a:srgbClr val="C0E8FF">
              <a:alpha val="70000"/>
            </a:srgbClr>
          </a:solidFill>
          <a:ln w="12700">
            <a:solidFill>
              <a:srgbClr val="C0E8F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398290" y="2728997"/>
            <a:ext cx="73152" cy="73152"/>
          </a:xfrm>
          <a:prstGeom prst="ellipse">
            <a:avLst/>
          </a:prstGeom>
          <a:solidFill>
            <a:srgbClr val="C0E8FF">
              <a:alpha val="70000"/>
            </a:srgbClr>
          </a:solidFill>
          <a:ln w="12700">
            <a:solidFill>
              <a:srgbClr val="C0E8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14191" y="2533054"/>
            <a:ext cx="73152" cy="73152"/>
          </a:xfrm>
          <a:prstGeom prst="ellipse">
            <a:avLst/>
          </a:prstGeom>
          <a:solidFill>
            <a:srgbClr val="C0E8FF">
              <a:alpha val="70000"/>
            </a:srgbClr>
          </a:solidFill>
          <a:ln w="12700">
            <a:solidFill>
              <a:srgbClr val="C0E8F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613646" y="2479863"/>
            <a:ext cx="73152" cy="73152"/>
          </a:xfrm>
          <a:prstGeom prst="ellipse">
            <a:avLst/>
          </a:prstGeom>
          <a:solidFill>
            <a:srgbClr val="C0E8FF">
              <a:alpha val="70000"/>
            </a:srgbClr>
          </a:solidFill>
          <a:ln w="12700">
            <a:solidFill>
              <a:srgbClr val="C0E8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577840" y="361188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kern="0" spc="2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JACUZZI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5394960" y="3913632"/>
            <a:ext cx="3474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Hydrotherapy jets · Premium relaxation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394960" y="4343400"/>
            <a:ext cx="3474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7890A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Exclusively for Jasmora residents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>
                <a:solidFill>
                  <a:srgbClr val="7890A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and their invited guests.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841248"/>
          </a:xfrm>
          <a:prstGeom prst="rect">
            <a:avLst/>
          </a:prstGeom>
          <a:solidFill>
            <a:srgbClr val="2A2418"/>
          </a:solidFill>
          <a:ln w="12700">
            <a:solidFill>
              <a:srgbClr val="2A241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54864" cy="841248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9144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3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RESIDENT WELLNESS AMENITIES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74320" y="36576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Yoga · Meditation · Ayurveda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274320" y="987552"/>
            <a:ext cx="2606040" cy="2194560"/>
          </a:xfrm>
          <a:prstGeom prst="rect">
            <a:avLst/>
          </a:prstGeom>
          <a:solidFill>
            <a:srgbClr val="8A7840"/>
          </a:solidFill>
          <a:ln w="6350">
            <a:solidFill>
              <a:srgbClr val="6A582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74320" y="987552"/>
            <a:ext cx="2606040" cy="347472"/>
          </a:xfrm>
          <a:prstGeom prst="rect">
            <a:avLst/>
          </a:prstGeom>
          <a:solidFill>
            <a:srgbClr val="9A8850"/>
          </a:solidFill>
          <a:ln w="2540">
            <a:solidFill>
              <a:srgbClr val="6A582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4320" y="1353312"/>
            <a:ext cx="2606040" cy="347472"/>
          </a:xfrm>
          <a:prstGeom prst="rect">
            <a:avLst/>
          </a:prstGeom>
          <a:solidFill>
            <a:srgbClr val="8A7840"/>
          </a:solidFill>
          <a:ln w="2540">
            <a:solidFill>
              <a:srgbClr val="6A582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719072"/>
            <a:ext cx="2606040" cy="347472"/>
          </a:xfrm>
          <a:prstGeom prst="rect">
            <a:avLst/>
          </a:prstGeom>
          <a:solidFill>
            <a:srgbClr val="9A8850"/>
          </a:solidFill>
          <a:ln w="2540">
            <a:solidFill>
              <a:srgbClr val="6A582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4320" y="2084832"/>
            <a:ext cx="2606040" cy="347472"/>
          </a:xfrm>
          <a:prstGeom prst="rect">
            <a:avLst/>
          </a:prstGeom>
          <a:solidFill>
            <a:srgbClr val="8A7840"/>
          </a:solidFill>
          <a:ln w="2540">
            <a:solidFill>
              <a:srgbClr val="6A582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4320" y="2450592"/>
            <a:ext cx="2606040" cy="347472"/>
          </a:xfrm>
          <a:prstGeom prst="rect">
            <a:avLst/>
          </a:prstGeom>
          <a:solidFill>
            <a:srgbClr val="9A8850"/>
          </a:solidFill>
          <a:ln w="2540">
            <a:solidFill>
              <a:srgbClr val="6A582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2816352"/>
            <a:ext cx="2606040" cy="347472"/>
          </a:xfrm>
          <a:prstGeom prst="rect">
            <a:avLst/>
          </a:prstGeom>
          <a:solidFill>
            <a:srgbClr val="8A7840"/>
          </a:solidFill>
          <a:ln w="2540">
            <a:solidFill>
              <a:srgbClr val="6A582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353312" y="1078992"/>
            <a:ext cx="256032" cy="256032"/>
          </a:xfrm>
          <a:prstGeom prst="ellipse">
            <a:avLst/>
          </a:prstGeom>
          <a:solidFill>
            <a:srgbClr val="E8C890"/>
          </a:solidFill>
          <a:ln w="6350">
            <a:solidFill>
              <a:srgbClr val="C0A86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444752" y="1335024"/>
            <a:ext cx="73152" cy="457200"/>
          </a:xfrm>
          <a:prstGeom prst="rect">
            <a:avLst/>
          </a:prstGeom>
          <a:solidFill>
            <a:srgbClr val="E8C890"/>
          </a:solidFill>
          <a:ln w="12700">
            <a:solidFill>
              <a:srgbClr val="E8C89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07008" y="1389888"/>
            <a:ext cx="548640" cy="64008"/>
          </a:xfrm>
          <a:prstGeom prst="rect">
            <a:avLst/>
          </a:prstGeom>
          <a:solidFill>
            <a:srgbClr val="4A80A0"/>
          </a:solidFill>
          <a:ln w="12700">
            <a:solidFill>
              <a:srgbClr val="4A80A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7774" y="987552"/>
            <a:ext cx="50292" cy="150876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766060" y="960120"/>
            <a:ext cx="45720" cy="137160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4320" y="3218688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kern="0" spc="150" dirty="0">
                <a:solidFill>
                  <a:srgbClr val="14120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YOGA DECK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274320" y="3493008"/>
            <a:ext cx="2606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Open-air morning wellness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3246120" y="960120"/>
            <a:ext cx="2651760" cy="2286000"/>
          </a:xfrm>
          <a:prstGeom prst="ellipse">
            <a:avLst/>
          </a:prstGeom>
          <a:solidFill>
            <a:srgbClr val="C0A070"/>
          </a:solidFill>
          <a:ln w="19050">
            <a:solidFill>
              <a:srgbClr val="9A784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3520440" y="1188720"/>
            <a:ext cx="2103120" cy="1828800"/>
          </a:xfrm>
          <a:prstGeom prst="ellipse">
            <a:avLst/>
          </a:prstGeom>
          <a:solidFill>
            <a:srgbClr val="D0B080"/>
          </a:solidFill>
          <a:ln w="12700">
            <a:solidFill>
              <a:srgbClr val="B0906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794760" y="1463040"/>
            <a:ext cx="1554480" cy="1280160"/>
          </a:xfrm>
          <a:prstGeom prst="ellipse">
            <a:avLst/>
          </a:prstGeom>
          <a:solidFill>
            <a:srgbClr val="E0C090"/>
          </a:solidFill>
          <a:ln w="6350">
            <a:solidFill>
              <a:srgbClr val="C0A07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160520" y="1828800"/>
            <a:ext cx="822960" cy="731520"/>
          </a:xfrm>
          <a:prstGeom prst="ellipse">
            <a:avLst/>
          </a:prstGeom>
          <a:solidFill>
            <a:srgbClr val="9A7840"/>
          </a:solidFill>
          <a:ln w="6350">
            <a:solidFill>
              <a:srgbClr val="7A582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566160" y="2514600"/>
            <a:ext cx="137160" cy="91440"/>
          </a:xfrm>
          <a:prstGeom prst="ellipse">
            <a:avLst/>
          </a:prstGeom>
          <a:solidFill>
            <a:srgbClr val="6090C0">
              <a:alpha val="70000"/>
            </a:srgbClr>
          </a:solidFill>
          <a:ln w="12700">
            <a:solidFill>
              <a:srgbClr val="4070A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858768" y="2514600"/>
            <a:ext cx="137160" cy="91440"/>
          </a:xfrm>
          <a:prstGeom prst="ellipse">
            <a:avLst/>
          </a:prstGeom>
          <a:solidFill>
            <a:srgbClr val="6090C0">
              <a:alpha val="70000"/>
            </a:srgbClr>
          </a:solidFill>
          <a:ln w="12700">
            <a:solidFill>
              <a:srgbClr val="4070A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151376" y="2514600"/>
            <a:ext cx="137160" cy="91440"/>
          </a:xfrm>
          <a:prstGeom prst="ellipse">
            <a:avLst/>
          </a:prstGeom>
          <a:solidFill>
            <a:srgbClr val="6090C0">
              <a:alpha val="70000"/>
            </a:srgbClr>
          </a:solidFill>
          <a:ln w="12700">
            <a:solidFill>
              <a:srgbClr val="4070A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443984" y="2514600"/>
            <a:ext cx="137160" cy="91440"/>
          </a:xfrm>
          <a:prstGeom prst="ellipse">
            <a:avLst/>
          </a:prstGeom>
          <a:solidFill>
            <a:srgbClr val="6090C0">
              <a:alpha val="70000"/>
            </a:srgbClr>
          </a:solidFill>
          <a:ln w="12700">
            <a:solidFill>
              <a:srgbClr val="4070A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736592" y="2514600"/>
            <a:ext cx="137160" cy="91440"/>
          </a:xfrm>
          <a:prstGeom prst="ellipse">
            <a:avLst/>
          </a:prstGeom>
          <a:solidFill>
            <a:srgbClr val="6090C0">
              <a:alpha val="70000"/>
            </a:srgbClr>
          </a:solidFill>
          <a:ln w="12700">
            <a:solidFill>
              <a:srgbClr val="4070A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246120" y="3291840"/>
            <a:ext cx="2651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kern="0" spc="100" dirty="0">
                <a:solidFill>
                  <a:srgbClr val="14120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MEDITATION SPOT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3246120" y="3566160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Serene garden · Gazebo · Water feature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6217920" y="1051560"/>
            <a:ext cx="2560320" cy="1691640"/>
          </a:xfrm>
          <a:prstGeom prst="rect">
            <a:avLst/>
          </a:prstGeom>
          <a:solidFill>
            <a:srgbClr val="7A9060"/>
          </a:solidFill>
          <a:ln w="6350">
            <a:solidFill>
              <a:srgbClr val="00000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6172200" y="731520"/>
            <a:ext cx="2651760" cy="347472"/>
          </a:xfrm>
          <a:prstGeom prst="rect">
            <a:avLst/>
          </a:prstGeom>
          <a:solidFill>
            <a:srgbClr val="4A7030"/>
          </a:solidFill>
          <a:ln w="12700">
            <a:solidFill>
              <a:srgbClr val="4A703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707124" y="1216152"/>
            <a:ext cx="201168" cy="164592"/>
          </a:xfrm>
          <a:prstGeom prst="rect">
            <a:avLst/>
          </a:prstGeom>
          <a:solidFill>
            <a:srgbClr val="D8C890">
              <a:alpha val="80000"/>
            </a:srgbClr>
          </a:solidFill>
          <a:ln w="6350">
            <a:solidFill>
              <a:srgbClr val="B0A06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397496" y="1216152"/>
            <a:ext cx="201168" cy="164592"/>
          </a:xfrm>
          <a:prstGeom prst="rect">
            <a:avLst/>
          </a:prstGeom>
          <a:solidFill>
            <a:srgbClr val="D8C890">
              <a:alpha val="80000"/>
            </a:srgbClr>
          </a:solidFill>
          <a:ln w="6350">
            <a:solidFill>
              <a:srgbClr val="B0A06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087868" y="1216152"/>
            <a:ext cx="201168" cy="164592"/>
          </a:xfrm>
          <a:prstGeom prst="rect">
            <a:avLst/>
          </a:prstGeom>
          <a:solidFill>
            <a:srgbClr val="D8C890">
              <a:alpha val="80000"/>
            </a:srgbClr>
          </a:solidFill>
          <a:ln w="6350">
            <a:solidFill>
              <a:srgbClr val="B0A06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360920" y="2359152"/>
            <a:ext cx="274320" cy="384048"/>
          </a:xfrm>
          <a:prstGeom prst="roundRect">
            <a:avLst>
              <a:gd name="adj" fmla="val 16667"/>
            </a:avLst>
          </a:prstGeom>
          <a:solidFill>
            <a:srgbClr val="8A6030"/>
          </a:solidFill>
          <a:ln w="6350">
            <a:solidFill>
              <a:srgbClr val="6A402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291072" y="278892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1412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Ayurvedic Room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6291072" y="3035808"/>
            <a:ext cx="2468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Holistic healing therapies</a:t>
            </a:r>
            <a:endParaRPr lang="en-US" sz="750" dirty="0"/>
          </a:p>
        </p:txBody>
      </p:sp>
      <p:sp>
        <p:nvSpPr>
          <p:cNvPr id="46" name="Shape 44"/>
          <p:cNvSpPr/>
          <p:nvPr/>
        </p:nvSpPr>
        <p:spPr>
          <a:xfrm>
            <a:off x="6268212" y="1051560"/>
            <a:ext cx="45720" cy="137160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163056" y="800100"/>
            <a:ext cx="256032" cy="205740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190488" y="708660"/>
            <a:ext cx="201168" cy="173736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222492" y="640080"/>
            <a:ext cx="137160" cy="128016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711946" y="1024128"/>
            <a:ext cx="41148" cy="123444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617306" y="797814"/>
            <a:ext cx="230429" cy="185166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8641994" y="715518"/>
            <a:ext cx="181051" cy="156362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670798" y="653796"/>
            <a:ext cx="123444" cy="115214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126480" y="374904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Traditional Ayurvedic treatments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herbal therapies &amp; wellness rituals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274320" y="4069080"/>
            <a:ext cx="8595360" cy="548640"/>
          </a:xfrm>
          <a:prstGeom prst="rect">
            <a:avLst/>
          </a:prstGeom>
          <a:solidFill>
            <a:srgbClr val="2A2418"/>
          </a:solidFill>
          <a:ln w="12700">
            <a:solidFill>
              <a:srgbClr val="2A2418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6" name="Shape 54"/>
          <p:cNvSpPr/>
          <p:nvPr/>
        </p:nvSpPr>
        <p:spPr>
          <a:xfrm>
            <a:off x="274320" y="4069080"/>
            <a:ext cx="8595360" cy="2286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57200" y="4160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🦶   ACUPRESSURE WALKWAY</a:t>
            </a:r>
            <a:endParaRPr lang="en-US" sz="1100" dirty="0"/>
          </a:p>
        </p:txBody>
      </p:sp>
      <p:sp>
        <p:nvSpPr>
          <p:cNvPr id="58" name="Text 56"/>
          <p:cNvSpPr/>
          <p:nvPr/>
        </p:nvSpPr>
        <p:spPr>
          <a:xfrm>
            <a:off x="4114800" y="4187952"/>
            <a:ext cx="4663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Therapeutic stone path winding through the landscape — a daily health ritual for your feet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12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3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OUTDOOR LIFESTYLE · RESIDENTS ONLY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82880" y="530352"/>
            <a:ext cx="4206240" cy="2103120"/>
          </a:xfrm>
          <a:prstGeom prst="rect">
            <a:avLst/>
          </a:prstGeom>
          <a:solidFill>
            <a:srgbClr val="1A1008"/>
          </a:solidFill>
          <a:ln w="6350">
            <a:solidFill>
              <a:srgbClr val="3A201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914400"/>
            <a:ext cx="1097280" cy="502920"/>
          </a:xfrm>
          <a:prstGeom prst="ellipse">
            <a:avLst/>
          </a:prstGeom>
          <a:solidFill>
            <a:srgbClr val="2A1808"/>
          </a:solidFill>
          <a:ln w="12700">
            <a:solidFill>
              <a:srgbClr val="50402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66928" y="932688"/>
            <a:ext cx="1060704" cy="466344"/>
          </a:xfrm>
          <a:prstGeom prst="ellipse">
            <a:avLst/>
          </a:prstGeom>
          <a:solidFill>
            <a:srgbClr val="3A2010"/>
          </a:solidFill>
          <a:ln w="6350">
            <a:solidFill>
              <a:srgbClr val="6A402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4128" y="1417320"/>
            <a:ext cx="91440" cy="274320"/>
          </a:xfrm>
          <a:prstGeom prst="rect">
            <a:avLst/>
          </a:prstGeom>
          <a:solidFill>
            <a:srgbClr val="504030"/>
          </a:solidFill>
          <a:ln w="12700">
            <a:solidFill>
              <a:srgbClr val="5040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685800"/>
            <a:ext cx="228600" cy="274320"/>
          </a:xfrm>
          <a:prstGeom prst="ellipse">
            <a:avLst/>
          </a:prstGeom>
          <a:solidFill>
            <a:srgbClr val="E84020">
              <a:alpha val="80000"/>
            </a:srgbClr>
          </a:solidFill>
          <a:ln w="12700">
            <a:solidFill>
              <a:srgbClr val="E8402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86968" y="658368"/>
            <a:ext cx="182880" cy="320040"/>
          </a:xfrm>
          <a:prstGeom prst="ellipse">
            <a:avLst/>
          </a:prstGeom>
          <a:solidFill>
            <a:srgbClr val="F0A020">
              <a:alpha val="80000"/>
            </a:srgbClr>
          </a:solidFill>
          <a:ln w="12700">
            <a:solidFill>
              <a:srgbClr val="F0A02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78992" y="685800"/>
            <a:ext cx="201168" cy="256032"/>
          </a:xfrm>
          <a:prstGeom prst="ellipse">
            <a:avLst/>
          </a:prstGeom>
          <a:solidFill>
            <a:srgbClr val="E84020">
              <a:alpha val="75000"/>
            </a:srgbClr>
          </a:solidFill>
          <a:ln w="12700">
            <a:solidFill>
              <a:srgbClr val="E8402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783080" y="822960"/>
            <a:ext cx="2194560" cy="731520"/>
          </a:xfrm>
          <a:prstGeom prst="rect">
            <a:avLst/>
          </a:prstGeom>
          <a:solidFill>
            <a:srgbClr val="8A6030"/>
          </a:solidFill>
          <a:ln w="6350">
            <a:solidFill>
              <a:srgbClr val="6A402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810512" y="1572768"/>
            <a:ext cx="411480" cy="347472"/>
          </a:xfrm>
          <a:prstGeom prst="ellipse">
            <a:avLst/>
          </a:prstGeom>
          <a:solidFill>
            <a:srgbClr val="7A5228"/>
          </a:solidFill>
          <a:ln w="3810">
            <a:solidFill>
              <a:srgbClr val="5A381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331720" y="1572768"/>
            <a:ext cx="411480" cy="347472"/>
          </a:xfrm>
          <a:prstGeom prst="ellipse">
            <a:avLst/>
          </a:prstGeom>
          <a:solidFill>
            <a:srgbClr val="7A5228"/>
          </a:solidFill>
          <a:ln w="3810">
            <a:solidFill>
              <a:srgbClr val="5A381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852928" y="1572768"/>
            <a:ext cx="411480" cy="347472"/>
          </a:xfrm>
          <a:prstGeom prst="ellipse">
            <a:avLst/>
          </a:prstGeom>
          <a:solidFill>
            <a:srgbClr val="7A5228"/>
          </a:solidFill>
          <a:ln w="3810">
            <a:solidFill>
              <a:srgbClr val="5A381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374136" y="1572768"/>
            <a:ext cx="411480" cy="347472"/>
          </a:xfrm>
          <a:prstGeom prst="ellipse">
            <a:avLst/>
          </a:prstGeom>
          <a:solidFill>
            <a:srgbClr val="7A5228"/>
          </a:solidFill>
          <a:ln w="3810">
            <a:solidFill>
              <a:srgbClr val="5A381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82880" y="2670048"/>
            <a:ext cx="4206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1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🔥  BBQ &amp; OUTDOOR DINING DECK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754880" y="530352"/>
            <a:ext cx="4114800" cy="2103120"/>
          </a:xfrm>
          <a:prstGeom prst="rect">
            <a:avLst/>
          </a:prstGeom>
          <a:solidFill>
            <a:srgbClr val="1A2018"/>
          </a:solidFill>
          <a:ln w="6350">
            <a:solidFill>
              <a:srgbClr val="2A302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01768" y="530352"/>
            <a:ext cx="54864" cy="164592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75581" y="228600"/>
            <a:ext cx="307238" cy="246888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908499" y="118872"/>
            <a:ext cx="241402" cy="208483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46904" y="36576"/>
            <a:ext cx="164592" cy="153619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661654" y="502920"/>
            <a:ext cx="50292" cy="150876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545982" y="226314"/>
            <a:ext cx="281635" cy="226314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576158" y="125730"/>
            <a:ext cx="221285" cy="19111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611362" y="50292"/>
            <a:ext cx="150876" cy="140818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486400" y="1051560"/>
            <a:ext cx="109728" cy="914400"/>
          </a:xfrm>
          <a:prstGeom prst="rect">
            <a:avLst/>
          </a:prstGeom>
          <a:solidFill>
            <a:srgbClr val="606060"/>
          </a:solidFill>
          <a:ln w="12700">
            <a:solidFill>
              <a:srgbClr val="48484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212080" y="914400"/>
            <a:ext cx="640080" cy="109728"/>
          </a:xfrm>
          <a:prstGeom prst="rect">
            <a:avLst/>
          </a:prstGeom>
          <a:solidFill>
            <a:srgbClr val="505050"/>
          </a:solidFill>
          <a:ln w="12700">
            <a:solidFill>
              <a:srgbClr val="40404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257800" y="1024128"/>
            <a:ext cx="548640" cy="457200"/>
          </a:xfrm>
          <a:prstGeom prst="ellipse">
            <a:avLst/>
          </a:prstGeom>
          <a:solidFill>
            <a:srgbClr val="404040"/>
          </a:solidFill>
          <a:ln w="6350">
            <a:solidFill>
              <a:srgbClr val="50505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583680" y="777240"/>
            <a:ext cx="91440" cy="1188720"/>
          </a:xfrm>
          <a:prstGeom prst="rect">
            <a:avLst/>
          </a:prstGeom>
          <a:solidFill>
            <a:srgbClr val="606060"/>
          </a:solidFill>
          <a:ln w="12700">
            <a:solidFill>
              <a:srgbClr val="60606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315200" y="777240"/>
            <a:ext cx="91440" cy="1188720"/>
          </a:xfrm>
          <a:prstGeom prst="rect">
            <a:avLst/>
          </a:prstGeom>
          <a:solidFill>
            <a:srgbClr val="606060"/>
          </a:solidFill>
          <a:ln w="12700">
            <a:solidFill>
              <a:srgbClr val="60606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583680" y="804672"/>
            <a:ext cx="822960" cy="91440"/>
          </a:xfrm>
          <a:prstGeom prst="rect">
            <a:avLst/>
          </a:prstGeom>
          <a:solidFill>
            <a:srgbClr val="808080"/>
          </a:solidFill>
          <a:ln w="12700">
            <a:solidFill>
              <a:srgbClr val="80808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754880" y="26700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1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💪  OUTDOOR GYM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182880" y="2999232"/>
            <a:ext cx="4206240" cy="1828800"/>
          </a:xfrm>
          <a:prstGeom prst="rect">
            <a:avLst/>
          </a:prstGeom>
          <a:solidFill>
            <a:srgbClr val="1A1A28"/>
          </a:solidFill>
          <a:ln w="6350">
            <a:solidFill>
              <a:srgbClr val="2A203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8640" y="3246120"/>
            <a:ext cx="109728" cy="914400"/>
          </a:xfrm>
          <a:prstGeom prst="rect">
            <a:avLst/>
          </a:prstGeom>
          <a:solidFill>
            <a:srgbClr val="E84020"/>
          </a:solidFill>
          <a:ln w="12700">
            <a:solidFill>
              <a:srgbClr val="E8402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58368" y="3246120"/>
            <a:ext cx="109728" cy="914400"/>
          </a:xfrm>
          <a:prstGeom prst="rect">
            <a:avLst/>
          </a:prstGeom>
          <a:solidFill>
            <a:srgbClr val="E84020"/>
          </a:solidFill>
          <a:ln w="12700">
            <a:solidFill>
              <a:srgbClr val="E8402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48640" y="3246120"/>
            <a:ext cx="457200" cy="91440"/>
          </a:xfrm>
          <a:prstGeom prst="rect">
            <a:avLst/>
          </a:prstGeom>
          <a:solidFill>
            <a:srgbClr val="E84020"/>
          </a:solidFill>
          <a:ln w="12700">
            <a:solidFill>
              <a:srgbClr val="E8402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68096" y="3337560"/>
            <a:ext cx="640080" cy="73152"/>
          </a:xfrm>
          <a:prstGeom prst="rect">
            <a:avLst/>
          </a:prstGeom>
          <a:solidFill>
            <a:srgbClr val="F09020">
              <a:alpha val="90000"/>
            </a:srgbClr>
          </a:solidFill>
          <a:ln w="12700">
            <a:solidFill>
              <a:srgbClr val="F0902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645920" y="3200400"/>
            <a:ext cx="1280160" cy="73152"/>
          </a:xfrm>
          <a:prstGeom prst="rect">
            <a:avLst/>
          </a:prstGeom>
          <a:solidFill>
            <a:srgbClr val="808080"/>
          </a:solidFill>
          <a:ln w="12700">
            <a:solidFill>
              <a:srgbClr val="80808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828800" y="3273552"/>
            <a:ext cx="36576" cy="640080"/>
          </a:xfrm>
          <a:prstGeom prst="rect">
            <a:avLst/>
          </a:prstGeom>
          <a:solidFill>
            <a:srgbClr val="606060"/>
          </a:solidFill>
          <a:ln w="12700">
            <a:solidFill>
              <a:srgbClr val="60606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194560" y="3273552"/>
            <a:ext cx="36576" cy="640080"/>
          </a:xfrm>
          <a:prstGeom prst="rect">
            <a:avLst/>
          </a:prstGeom>
          <a:solidFill>
            <a:srgbClr val="606060"/>
          </a:solidFill>
          <a:ln w="12700">
            <a:solidFill>
              <a:srgbClr val="60606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737360" y="3913632"/>
            <a:ext cx="548640" cy="182880"/>
          </a:xfrm>
          <a:prstGeom prst="rect">
            <a:avLst/>
          </a:prstGeom>
          <a:solidFill>
            <a:srgbClr val="E0A020"/>
          </a:solidFill>
          <a:ln w="6350">
            <a:solidFill>
              <a:srgbClr val="C0801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103120" y="3913632"/>
            <a:ext cx="548640" cy="182880"/>
          </a:xfrm>
          <a:prstGeom prst="rect">
            <a:avLst/>
          </a:prstGeom>
          <a:solidFill>
            <a:srgbClr val="E0A020"/>
          </a:solidFill>
          <a:ln w="6350">
            <a:solidFill>
              <a:srgbClr val="C0801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274320" y="4297680"/>
            <a:ext cx="3657600" cy="320040"/>
          </a:xfrm>
          <a:prstGeom prst="rect">
            <a:avLst/>
          </a:prstGeom>
          <a:solidFill>
            <a:srgbClr val="2A4820"/>
          </a:solidFill>
          <a:ln w="12700">
            <a:solidFill>
              <a:srgbClr val="30482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82880" y="4645152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1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🧒  KIDS PLAY AREA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4754880" y="2999232"/>
            <a:ext cx="4114800" cy="1828800"/>
          </a:xfrm>
          <a:prstGeom prst="rect">
            <a:avLst/>
          </a:prstGeom>
          <a:solidFill>
            <a:srgbClr val="100A20"/>
          </a:solidFill>
          <a:ln w="6350">
            <a:solidFill>
              <a:srgbClr val="20183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029200" y="3246120"/>
            <a:ext cx="3291840" cy="640080"/>
          </a:xfrm>
          <a:prstGeom prst="rect">
            <a:avLst/>
          </a:prstGeom>
          <a:solidFill>
            <a:srgbClr val="2A1040"/>
          </a:solidFill>
          <a:ln w="6350">
            <a:solidFill>
              <a:srgbClr val="40185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166360" y="3310128"/>
            <a:ext cx="274320" cy="475488"/>
          </a:xfrm>
          <a:prstGeom prst="roundRect">
            <a:avLst>
              <a:gd name="adj" fmla="val 16667"/>
            </a:avLst>
          </a:prstGeom>
          <a:solidFill>
            <a:srgbClr val="E06030"/>
          </a:solidFill>
          <a:ln w="3810">
            <a:solidFill>
              <a:srgbClr val="00000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239512" y="3291840"/>
            <a:ext cx="128016" cy="128016"/>
          </a:xfrm>
          <a:prstGeom prst="rect">
            <a:avLst/>
          </a:prstGeom>
          <a:solidFill>
            <a:srgbClr val="404040"/>
          </a:solidFill>
          <a:ln w="12700">
            <a:solidFill>
              <a:srgbClr val="40404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733288" y="3310128"/>
            <a:ext cx="274320" cy="475488"/>
          </a:xfrm>
          <a:prstGeom prst="roundRect">
            <a:avLst>
              <a:gd name="adj" fmla="val 16667"/>
            </a:avLst>
          </a:prstGeom>
          <a:solidFill>
            <a:srgbClr val="80A030"/>
          </a:solidFill>
          <a:ln w="3810">
            <a:solidFill>
              <a:srgbClr val="00000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5806440" y="3291840"/>
            <a:ext cx="128016" cy="128016"/>
          </a:xfrm>
          <a:prstGeom prst="rect">
            <a:avLst/>
          </a:prstGeom>
          <a:solidFill>
            <a:srgbClr val="404040"/>
          </a:solidFill>
          <a:ln w="12700">
            <a:solidFill>
              <a:srgbClr val="40404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300216" y="3310128"/>
            <a:ext cx="274320" cy="475488"/>
          </a:xfrm>
          <a:prstGeom prst="roundRect">
            <a:avLst>
              <a:gd name="adj" fmla="val 16667"/>
            </a:avLst>
          </a:prstGeom>
          <a:solidFill>
            <a:srgbClr val="4080C0"/>
          </a:solidFill>
          <a:ln w="3810">
            <a:solidFill>
              <a:srgbClr val="00000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6373368" y="3291840"/>
            <a:ext cx="128016" cy="128016"/>
          </a:xfrm>
          <a:prstGeom prst="rect">
            <a:avLst/>
          </a:prstGeom>
          <a:solidFill>
            <a:srgbClr val="404040"/>
          </a:solidFill>
          <a:ln w="12700">
            <a:solidFill>
              <a:srgbClr val="40404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867144" y="3310128"/>
            <a:ext cx="274320" cy="475488"/>
          </a:xfrm>
          <a:prstGeom prst="roundRect">
            <a:avLst>
              <a:gd name="adj" fmla="val 16667"/>
            </a:avLst>
          </a:prstGeom>
          <a:solidFill>
            <a:srgbClr val="C04060"/>
          </a:solidFill>
          <a:ln w="3810">
            <a:solidFill>
              <a:srgbClr val="00000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940296" y="3291840"/>
            <a:ext cx="128016" cy="128016"/>
          </a:xfrm>
          <a:prstGeom prst="rect">
            <a:avLst/>
          </a:prstGeom>
          <a:solidFill>
            <a:srgbClr val="404040"/>
          </a:solidFill>
          <a:ln w="12700">
            <a:solidFill>
              <a:srgbClr val="40404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7434072" y="3310128"/>
            <a:ext cx="274320" cy="475488"/>
          </a:xfrm>
          <a:prstGeom prst="roundRect">
            <a:avLst>
              <a:gd name="adj" fmla="val 16667"/>
            </a:avLst>
          </a:prstGeom>
          <a:solidFill>
            <a:srgbClr val="8060A0"/>
          </a:solidFill>
          <a:ln w="3810">
            <a:solidFill>
              <a:srgbClr val="00000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507224" y="3291840"/>
            <a:ext cx="128016" cy="128016"/>
          </a:xfrm>
          <a:prstGeom prst="rect">
            <a:avLst/>
          </a:prstGeom>
          <a:solidFill>
            <a:srgbClr val="404040"/>
          </a:solidFill>
          <a:ln w="12700">
            <a:solidFill>
              <a:srgbClr val="404040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5120640" y="3886200"/>
            <a:ext cx="274320" cy="274320"/>
          </a:xfrm>
          <a:prstGeom prst="ellipse">
            <a:avLst/>
          </a:prstGeom>
          <a:solidFill>
            <a:srgbClr val="A8D0E0">
              <a:alpha val="70000"/>
            </a:srgbClr>
          </a:solidFill>
          <a:ln w="6350">
            <a:solidFill>
              <a:srgbClr val="60A8C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5577840" y="3886200"/>
            <a:ext cx="274320" cy="274320"/>
          </a:xfrm>
          <a:prstGeom prst="ellipse">
            <a:avLst/>
          </a:prstGeom>
          <a:solidFill>
            <a:srgbClr val="F0C040">
              <a:alpha val="80000"/>
            </a:srgbClr>
          </a:solidFill>
          <a:ln w="6350">
            <a:solidFill>
              <a:srgbClr val="D0A02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6035040" y="3886200"/>
            <a:ext cx="274320" cy="274320"/>
          </a:xfrm>
          <a:prstGeom prst="ellipse">
            <a:avLst/>
          </a:prstGeom>
          <a:solidFill>
            <a:srgbClr val="E04040">
              <a:alpha val="70000"/>
            </a:srgbClr>
          </a:solidFill>
          <a:ln w="6350">
            <a:solidFill>
              <a:srgbClr val="C0202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5029200" y="3090672"/>
            <a:ext cx="164592" cy="164592"/>
          </a:xfrm>
          <a:prstGeom prst="ellipse">
            <a:avLst/>
          </a:prstGeom>
          <a:solidFill>
            <a:srgbClr val="F0E040">
              <a:alpha val="60000"/>
            </a:srgbClr>
          </a:solidFill>
          <a:ln w="12700">
            <a:solidFill>
              <a:srgbClr val="E0C02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5760720" y="3090672"/>
            <a:ext cx="164592" cy="164592"/>
          </a:xfrm>
          <a:prstGeom prst="ellipse">
            <a:avLst/>
          </a:prstGeom>
          <a:solidFill>
            <a:srgbClr val="F0E040">
              <a:alpha val="60000"/>
            </a:srgbClr>
          </a:solidFill>
          <a:ln w="12700">
            <a:solidFill>
              <a:srgbClr val="E0C02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6492240" y="3090672"/>
            <a:ext cx="164592" cy="164592"/>
          </a:xfrm>
          <a:prstGeom prst="ellipse">
            <a:avLst/>
          </a:prstGeom>
          <a:solidFill>
            <a:srgbClr val="F0E040">
              <a:alpha val="60000"/>
            </a:srgbClr>
          </a:solidFill>
          <a:ln w="12700">
            <a:solidFill>
              <a:srgbClr val="E0C02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7223760" y="3090672"/>
            <a:ext cx="164592" cy="164592"/>
          </a:xfrm>
          <a:prstGeom prst="ellipse">
            <a:avLst/>
          </a:prstGeom>
          <a:solidFill>
            <a:srgbClr val="F0E040">
              <a:alpha val="60000"/>
            </a:srgbClr>
          </a:solidFill>
          <a:ln w="12700">
            <a:solidFill>
              <a:srgbClr val="E0C02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7955280" y="3090672"/>
            <a:ext cx="164592" cy="164592"/>
          </a:xfrm>
          <a:prstGeom prst="ellipse">
            <a:avLst/>
          </a:prstGeom>
          <a:solidFill>
            <a:srgbClr val="F0E040">
              <a:alpha val="60000"/>
            </a:srgbClr>
          </a:solidFill>
          <a:ln w="12700">
            <a:solidFill>
              <a:srgbClr val="E0C020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4754880" y="4645152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1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🥂  EXCLUSIVE BAR ROOM</a:t>
            </a:r>
            <a:endParaRPr lang="en-US" sz="900" dirty="0"/>
          </a:p>
        </p:txBody>
      </p:sp>
      <p:sp>
        <p:nvSpPr>
          <p:cNvPr id="66" name="Shape 64"/>
          <p:cNvSpPr/>
          <p:nvPr/>
        </p:nvSpPr>
        <p:spPr>
          <a:xfrm>
            <a:off x="4462272" y="512064"/>
            <a:ext cx="219456" cy="4334256"/>
          </a:xfrm>
          <a:prstGeom prst="rect">
            <a:avLst/>
          </a:prstGeom>
          <a:solidFill>
            <a:srgbClr val="14120E"/>
          </a:solidFill>
          <a:ln w="12700">
            <a:solidFill>
              <a:srgbClr val="14120E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182880" y="2907792"/>
            <a:ext cx="8686800" cy="91440"/>
          </a:xfrm>
          <a:prstGeom prst="rect">
            <a:avLst/>
          </a:prstGeom>
          <a:solidFill>
            <a:srgbClr val="14120E"/>
          </a:solidFill>
          <a:ln w="12700">
            <a:solidFill>
              <a:srgbClr val="14120E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14120E"/>
          </a:solidFill>
          <a:ln w="12700">
            <a:solidFill>
              <a:srgbClr val="14120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" y="1097280"/>
            <a:ext cx="3383280" cy="2286000"/>
          </a:xfrm>
          <a:prstGeom prst="rect">
            <a:avLst/>
          </a:prstGeom>
          <a:solidFill>
            <a:srgbClr val="B89A5A"/>
          </a:solidFill>
          <a:ln w="6350">
            <a:solidFill>
              <a:srgbClr val="00000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777240"/>
            <a:ext cx="3474720" cy="347472"/>
          </a:xfrm>
          <a:prstGeom prst="rect">
            <a:avLst/>
          </a:prstGeom>
          <a:solidFill>
            <a:srgbClr val="8A7030"/>
          </a:solidFill>
          <a:ln w="12700">
            <a:solidFill>
              <a:srgbClr val="8A703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14984" y="1261872"/>
            <a:ext cx="201168" cy="164592"/>
          </a:xfrm>
          <a:prstGeom prst="rect">
            <a:avLst/>
          </a:prstGeom>
          <a:solidFill>
            <a:srgbClr val="D8C890">
              <a:alpha val="80000"/>
            </a:srgbClr>
          </a:solidFill>
          <a:ln w="6350">
            <a:solidFill>
              <a:srgbClr val="B0A06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911096" y="1261872"/>
            <a:ext cx="201168" cy="164592"/>
          </a:xfrm>
          <a:prstGeom prst="rect">
            <a:avLst/>
          </a:prstGeom>
          <a:solidFill>
            <a:srgbClr val="D8C890">
              <a:alpha val="80000"/>
            </a:srgbClr>
          </a:solidFill>
          <a:ln w="6350">
            <a:solidFill>
              <a:srgbClr val="B0A0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07208" y="1261872"/>
            <a:ext cx="201168" cy="164592"/>
          </a:xfrm>
          <a:prstGeom prst="rect">
            <a:avLst/>
          </a:prstGeom>
          <a:solidFill>
            <a:srgbClr val="D8C890">
              <a:alpha val="80000"/>
            </a:srgbClr>
          </a:solidFill>
          <a:ln w="6350">
            <a:solidFill>
              <a:srgbClr val="B0A0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874520" y="2999232"/>
            <a:ext cx="274320" cy="384048"/>
          </a:xfrm>
          <a:prstGeom prst="roundRect">
            <a:avLst>
              <a:gd name="adj" fmla="val 16667"/>
            </a:avLst>
          </a:prstGeom>
          <a:solidFill>
            <a:srgbClr val="8A6030"/>
          </a:solidFill>
          <a:ln w="6350">
            <a:solidFill>
              <a:srgbClr val="6A402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2920" y="1371600"/>
            <a:ext cx="457200" cy="320040"/>
          </a:xfrm>
          <a:prstGeom prst="rect">
            <a:avLst/>
          </a:prstGeom>
          <a:solidFill>
            <a:srgbClr val="E8D8A0">
              <a:alpha val="85000"/>
            </a:srgbClr>
          </a:solidFill>
          <a:ln w="5080">
            <a:solidFill>
              <a:srgbClr val="B0A06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25880" y="1371600"/>
            <a:ext cx="457200" cy="320040"/>
          </a:xfrm>
          <a:prstGeom prst="rect">
            <a:avLst/>
          </a:prstGeom>
          <a:solidFill>
            <a:srgbClr val="E8D8A0">
              <a:alpha val="85000"/>
            </a:srgbClr>
          </a:solidFill>
          <a:ln w="5080">
            <a:solidFill>
              <a:srgbClr val="B0A06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148840" y="1371600"/>
            <a:ext cx="457200" cy="320040"/>
          </a:xfrm>
          <a:prstGeom prst="rect">
            <a:avLst/>
          </a:prstGeom>
          <a:solidFill>
            <a:srgbClr val="E8D8A0">
              <a:alpha val="85000"/>
            </a:srgbClr>
          </a:solidFill>
          <a:ln w="5080">
            <a:solidFill>
              <a:srgbClr val="B0A0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971800" y="1371600"/>
            <a:ext cx="457200" cy="320040"/>
          </a:xfrm>
          <a:prstGeom prst="rect">
            <a:avLst/>
          </a:prstGeom>
          <a:solidFill>
            <a:srgbClr val="E8D8A0">
              <a:alpha val="85000"/>
            </a:srgbClr>
          </a:solidFill>
          <a:ln w="5080">
            <a:solidFill>
              <a:srgbClr val="B0A06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02920" y="1965960"/>
            <a:ext cx="457200" cy="320040"/>
          </a:xfrm>
          <a:prstGeom prst="rect">
            <a:avLst/>
          </a:prstGeom>
          <a:solidFill>
            <a:srgbClr val="E8D8A0">
              <a:alpha val="85000"/>
            </a:srgbClr>
          </a:solidFill>
          <a:ln w="5080">
            <a:solidFill>
              <a:srgbClr val="B0A06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325880" y="1965960"/>
            <a:ext cx="457200" cy="320040"/>
          </a:xfrm>
          <a:prstGeom prst="rect">
            <a:avLst/>
          </a:prstGeom>
          <a:solidFill>
            <a:srgbClr val="E8D8A0">
              <a:alpha val="85000"/>
            </a:srgbClr>
          </a:solidFill>
          <a:ln w="5080">
            <a:solidFill>
              <a:srgbClr val="B0A06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48840" y="1965960"/>
            <a:ext cx="457200" cy="320040"/>
          </a:xfrm>
          <a:prstGeom prst="rect">
            <a:avLst/>
          </a:prstGeom>
          <a:solidFill>
            <a:srgbClr val="E8D8A0">
              <a:alpha val="85000"/>
            </a:srgbClr>
          </a:solidFill>
          <a:ln w="5080">
            <a:solidFill>
              <a:srgbClr val="B0A0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71800" y="1965960"/>
            <a:ext cx="457200" cy="320040"/>
          </a:xfrm>
          <a:prstGeom prst="rect">
            <a:avLst/>
          </a:prstGeom>
          <a:solidFill>
            <a:srgbClr val="E8D8A0">
              <a:alpha val="85000"/>
            </a:srgbClr>
          </a:solidFill>
          <a:ln w="5080">
            <a:solidFill>
              <a:srgbClr val="B0A06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" y="3063240"/>
            <a:ext cx="137160" cy="320040"/>
          </a:xfrm>
          <a:prstGeom prst="rect">
            <a:avLst/>
          </a:prstGeom>
          <a:solidFill>
            <a:srgbClr val="D4B060"/>
          </a:solidFill>
          <a:ln w="12700">
            <a:solidFill>
              <a:srgbClr val="B0904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463040" y="3063240"/>
            <a:ext cx="137160" cy="320040"/>
          </a:xfrm>
          <a:prstGeom prst="rect">
            <a:avLst/>
          </a:prstGeom>
          <a:solidFill>
            <a:srgbClr val="D4B060"/>
          </a:solidFill>
          <a:ln w="12700">
            <a:solidFill>
              <a:srgbClr val="B0904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286000" y="3063240"/>
            <a:ext cx="137160" cy="320040"/>
          </a:xfrm>
          <a:prstGeom prst="rect">
            <a:avLst/>
          </a:prstGeom>
          <a:solidFill>
            <a:srgbClr val="D4B060"/>
          </a:solidFill>
          <a:ln w="12700">
            <a:solidFill>
              <a:srgbClr val="B0904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108960" y="3063240"/>
            <a:ext cx="137160" cy="320040"/>
          </a:xfrm>
          <a:prstGeom prst="rect">
            <a:avLst/>
          </a:prstGeom>
          <a:solidFill>
            <a:srgbClr val="D4B060"/>
          </a:solidFill>
          <a:ln w="12700">
            <a:solidFill>
              <a:srgbClr val="B0904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48640" y="3017520"/>
            <a:ext cx="2926080" cy="201168"/>
          </a:xfrm>
          <a:prstGeom prst="rect">
            <a:avLst/>
          </a:prstGeom>
          <a:solidFill>
            <a:srgbClr val="8A6020"/>
          </a:solidFill>
          <a:ln w="12700">
            <a:solidFill>
              <a:srgbClr val="6A401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66928" y="3035808"/>
            <a:ext cx="288950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kern="0" spc="150" dirty="0">
                <a:solidFill>
                  <a:srgbClr val="F5EDD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JASMORA CLUBHOUSE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354330" y="1097280"/>
            <a:ext cx="59436" cy="17830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17627" y="770382"/>
            <a:ext cx="332842" cy="26746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53289" y="651510"/>
            <a:ext cx="261518" cy="225857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94894" y="562356"/>
            <a:ext cx="178308" cy="166421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767328" y="1078992"/>
            <a:ext cx="54864" cy="164592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641141" y="777240"/>
            <a:ext cx="307238" cy="246888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674059" y="667512"/>
            <a:ext cx="241402" cy="208483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712464" y="585216"/>
            <a:ext cx="164592" cy="153619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74320" y="164592"/>
            <a:ext cx="3474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3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JASMORA CLUBHOUSE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274320" y="41148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Indoor</a:t>
            </a:r>
            <a:endParaRPr lang="en-US" sz="2800" dirty="0"/>
          </a:p>
          <a:p>
            <a:pPr marL="0" indent="0">
              <a:buNone/>
            </a:pPr>
            <a:r>
              <a:rPr lang="en-US" sz="28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Amenities</a:t>
            </a:r>
            <a:endParaRPr lang="en-US" sz="2800" dirty="0"/>
          </a:p>
        </p:txBody>
      </p:sp>
      <p:sp>
        <p:nvSpPr>
          <p:cNvPr id="35" name="Shape 33"/>
          <p:cNvSpPr/>
          <p:nvPr/>
        </p:nvSpPr>
        <p:spPr>
          <a:xfrm>
            <a:off x="4114800" y="0"/>
            <a:ext cx="73152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370832" y="20116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3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INDOOR AMENITIES — RESIDENTS ONLY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4370832" y="548640"/>
            <a:ext cx="457200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8E0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434840" y="603504"/>
            <a:ext cx="384048" cy="347472"/>
          </a:xfrm>
          <a:prstGeom prst="rect">
            <a:avLst/>
          </a:prstGeom>
          <a:solidFill>
            <a:srgbClr val="4A7030"/>
          </a:solidFill>
          <a:ln w="12700">
            <a:solidFill>
              <a:srgbClr val="4A703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434840" y="64008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GYM</a:t>
            </a:r>
            <a:endParaRPr lang="en-US" sz="700" dirty="0"/>
          </a:p>
        </p:txBody>
      </p:sp>
      <p:sp>
        <p:nvSpPr>
          <p:cNvPr id="40" name="Shape 38"/>
          <p:cNvSpPr/>
          <p:nvPr/>
        </p:nvSpPr>
        <p:spPr>
          <a:xfrm>
            <a:off x="4937760" y="603504"/>
            <a:ext cx="36576" cy="34747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047488" y="5943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Indoor Gym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047488" y="80467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Professional-grade equipment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4370832" y="1056132"/>
            <a:ext cx="4572000" cy="457200"/>
          </a:xfrm>
          <a:prstGeom prst="rect">
            <a:avLst/>
          </a:prstGeom>
          <a:solidFill>
            <a:srgbClr val="F5F0E8"/>
          </a:solidFill>
          <a:ln w="3810">
            <a:solidFill>
              <a:srgbClr val="E8E0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434840" y="1110996"/>
            <a:ext cx="384048" cy="347472"/>
          </a:xfrm>
          <a:prstGeom prst="rect">
            <a:avLst/>
          </a:prstGeom>
          <a:solidFill>
            <a:srgbClr val="7A4020"/>
          </a:solidFill>
          <a:ln w="12700">
            <a:solidFill>
              <a:srgbClr val="7A402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434840" y="114757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PARTY</a:t>
            </a:r>
            <a:endParaRPr lang="en-US" sz="700" dirty="0"/>
          </a:p>
        </p:txBody>
      </p:sp>
      <p:sp>
        <p:nvSpPr>
          <p:cNvPr id="46" name="Shape 44"/>
          <p:cNvSpPr/>
          <p:nvPr/>
        </p:nvSpPr>
        <p:spPr>
          <a:xfrm>
            <a:off x="4937760" y="1110996"/>
            <a:ext cx="36576" cy="34747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047488" y="110185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Party Hall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5047488" y="1312164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Banquet &amp; celebrations</a:t>
            </a:r>
            <a:endParaRPr lang="en-US" sz="850" dirty="0"/>
          </a:p>
        </p:txBody>
      </p:sp>
      <p:sp>
        <p:nvSpPr>
          <p:cNvPr id="49" name="Shape 47"/>
          <p:cNvSpPr/>
          <p:nvPr/>
        </p:nvSpPr>
        <p:spPr>
          <a:xfrm>
            <a:off x="4370832" y="1563624"/>
            <a:ext cx="457200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8E0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4434840" y="1618488"/>
            <a:ext cx="384048" cy="347472"/>
          </a:xfrm>
          <a:prstGeom prst="rect">
            <a:avLst/>
          </a:prstGeom>
          <a:solidFill>
            <a:srgbClr val="202848"/>
          </a:solidFill>
          <a:ln w="12700">
            <a:solidFill>
              <a:srgbClr val="202848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434840" y="1655064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FILM</a:t>
            </a:r>
            <a:endParaRPr lang="en-US" sz="700" dirty="0"/>
          </a:p>
        </p:txBody>
      </p:sp>
      <p:sp>
        <p:nvSpPr>
          <p:cNvPr id="52" name="Shape 50"/>
          <p:cNvSpPr/>
          <p:nvPr/>
        </p:nvSpPr>
        <p:spPr>
          <a:xfrm>
            <a:off x="4937760" y="1618488"/>
            <a:ext cx="36576" cy="34747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5047488" y="1609344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Mini Theatre</a:t>
            </a:r>
            <a:endParaRPr lang="en-US" sz="1100" dirty="0"/>
          </a:p>
        </p:txBody>
      </p:sp>
      <p:sp>
        <p:nvSpPr>
          <p:cNvPr id="54" name="Text 52"/>
          <p:cNvSpPr/>
          <p:nvPr/>
        </p:nvSpPr>
        <p:spPr>
          <a:xfrm>
            <a:off x="5047488" y="181965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Private screening room</a:t>
            </a:r>
            <a:endParaRPr lang="en-US" sz="850" dirty="0"/>
          </a:p>
        </p:txBody>
      </p:sp>
      <p:sp>
        <p:nvSpPr>
          <p:cNvPr id="55" name="Shape 53"/>
          <p:cNvSpPr/>
          <p:nvPr/>
        </p:nvSpPr>
        <p:spPr>
          <a:xfrm>
            <a:off x="4370832" y="2071116"/>
            <a:ext cx="4572000" cy="457200"/>
          </a:xfrm>
          <a:prstGeom prst="rect">
            <a:avLst/>
          </a:prstGeom>
          <a:solidFill>
            <a:srgbClr val="F5F0E8"/>
          </a:solidFill>
          <a:ln w="3810">
            <a:solidFill>
              <a:srgbClr val="E8E0D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434840" y="2125980"/>
            <a:ext cx="384048" cy="347472"/>
          </a:xfrm>
          <a:prstGeom prst="rect">
            <a:avLst/>
          </a:prstGeom>
          <a:solidFill>
            <a:srgbClr val="304858"/>
          </a:solidFill>
          <a:ln w="12700">
            <a:solidFill>
              <a:srgbClr val="304858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434840" y="2162556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PLAY</a:t>
            </a:r>
            <a:endParaRPr lang="en-US" sz="700" dirty="0"/>
          </a:p>
        </p:txBody>
      </p:sp>
      <p:sp>
        <p:nvSpPr>
          <p:cNvPr id="58" name="Shape 56"/>
          <p:cNvSpPr/>
          <p:nvPr/>
        </p:nvSpPr>
        <p:spPr>
          <a:xfrm>
            <a:off x="4937760" y="2125980"/>
            <a:ext cx="36576" cy="34747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5047488" y="2116836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Indoor Games Room</a:t>
            </a:r>
            <a:endParaRPr lang="en-US" sz="1100" dirty="0"/>
          </a:p>
        </p:txBody>
      </p:sp>
      <p:sp>
        <p:nvSpPr>
          <p:cNvPr id="60" name="Text 58"/>
          <p:cNvSpPr/>
          <p:nvPr/>
        </p:nvSpPr>
        <p:spPr>
          <a:xfrm>
            <a:off x="5047488" y="232714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TT, Cards, Carom &amp; more</a:t>
            </a:r>
            <a:endParaRPr lang="en-US" sz="850" dirty="0"/>
          </a:p>
        </p:txBody>
      </p:sp>
      <p:sp>
        <p:nvSpPr>
          <p:cNvPr id="61" name="Shape 59"/>
          <p:cNvSpPr/>
          <p:nvPr/>
        </p:nvSpPr>
        <p:spPr>
          <a:xfrm>
            <a:off x="4370832" y="2578608"/>
            <a:ext cx="457200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8E0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434840" y="2633472"/>
            <a:ext cx="384048" cy="347472"/>
          </a:xfrm>
          <a:prstGeom prst="rect">
            <a:avLst/>
          </a:prstGeom>
          <a:solidFill>
            <a:srgbClr val="2A3848"/>
          </a:solidFill>
          <a:ln w="12700">
            <a:solidFill>
              <a:srgbClr val="2A3848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4434840" y="2670048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BIZ</a:t>
            </a:r>
            <a:endParaRPr lang="en-US" sz="700" dirty="0"/>
          </a:p>
        </p:txBody>
      </p:sp>
      <p:sp>
        <p:nvSpPr>
          <p:cNvPr id="64" name="Shape 62"/>
          <p:cNvSpPr/>
          <p:nvPr/>
        </p:nvSpPr>
        <p:spPr>
          <a:xfrm>
            <a:off x="4937760" y="2633472"/>
            <a:ext cx="36576" cy="34747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5047488" y="262432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Lounge</a:t>
            </a:r>
            <a:endParaRPr lang="en-US" sz="1100" dirty="0"/>
          </a:p>
        </p:txBody>
      </p:sp>
      <p:sp>
        <p:nvSpPr>
          <p:cNvPr id="66" name="Text 64"/>
          <p:cNvSpPr/>
          <p:nvPr/>
        </p:nvSpPr>
        <p:spPr>
          <a:xfrm>
            <a:off x="5047488" y="2834640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Co-working &amp; meetings</a:t>
            </a:r>
            <a:endParaRPr lang="en-US" sz="850" dirty="0"/>
          </a:p>
        </p:txBody>
      </p:sp>
      <p:sp>
        <p:nvSpPr>
          <p:cNvPr id="67" name="Shape 65"/>
          <p:cNvSpPr/>
          <p:nvPr/>
        </p:nvSpPr>
        <p:spPr>
          <a:xfrm>
            <a:off x="4370832" y="3086100"/>
            <a:ext cx="4572000" cy="457200"/>
          </a:xfrm>
          <a:prstGeom prst="rect">
            <a:avLst/>
          </a:prstGeom>
          <a:solidFill>
            <a:srgbClr val="F5F0E8"/>
          </a:solidFill>
          <a:ln w="3810">
            <a:solidFill>
              <a:srgbClr val="E8E0D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434840" y="3140964"/>
            <a:ext cx="384048" cy="347472"/>
          </a:xfrm>
          <a:prstGeom prst="rect">
            <a:avLst/>
          </a:prstGeom>
          <a:solidFill>
            <a:srgbClr val="204060"/>
          </a:solidFill>
          <a:ln w="12700">
            <a:solidFill>
              <a:srgbClr val="204060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4434840" y="317754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SPA</a:t>
            </a:r>
            <a:endParaRPr lang="en-US" sz="700" dirty="0"/>
          </a:p>
        </p:txBody>
      </p:sp>
      <p:sp>
        <p:nvSpPr>
          <p:cNvPr id="70" name="Shape 68"/>
          <p:cNvSpPr/>
          <p:nvPr/>
        </p:nvSpPr>
        <p:spPr>
          <a:xfrm>
            <a:off x="4937760" y="3140964"/>
            <a:ext cx="36576" cy="34747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5047488" y="313182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Jacuzzi</a:t>
            </a:r>
            <a:endParaRPr lang="en-US" sz="1100" dirty="0"/>
          </a:p>
        </p:txBody>
      </p:sp>
      <p:sp>
        <p:nvSpPr>
          <p:cNvPr id="72" name="Text 70"/>
          <p:cNvSpPr/>
          <p:nvPr/>
        </p:nvSpPr>
        <p:spPr>
          <a:xfrm>
            <a:off x="5047488" y="334213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Hydrotherapy &amp; relaxation</a:t>
            </a:r>
            <a:endParaRPr lang="en-US" sz="850" dirty="0"/>
          </a:p>
        </p:txBody>
      </p:sp>
      <p:sp>
        <p:nvSpPr>
          <p:cNvPr id="73" name="Shape 71"/>
          <p:cNvSpPr/>
          <p:nvPr/>
        </p:nvSpPr>
        <p:spPr>
          <a:xfrm>
            <a:off x="4370832" y="3593592"/>
            <a:ext cx="457200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8E0D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4434840" y="3648456"/>
            <a:ext cx="384048" cy="347472"/>
          </a:xfrm>
          <a:prstGeom prst="rect">
            <a:avLst/>
          </a:prstGeom>
          <a:solidFill>
            <a:srgbClr val="384820"/>
          </a:solidFill>
          <a:ln w="12700">
            <a:solidFill>
              <a:srgbClr val="384820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4434840" y="368503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AYUR</a:t>
            </a:r>
            <a:endParaRPr lang="en-US" sz="700" dirty="0"/>
          </a:p>
        </p:txBody>
      </p:sp>
      <p:sp>
        <p:nvSpPr>
          <p:cNvPr id="76" name="Shape 74"/>
          <p:cNvSpPr/>
          <p:nvPr/>
        </p:nvSpPr>
        <p:spPr>
          <a:xfrm>
            <a:off x="4937760" y="3648456"/>
            <a:ext cx="36576" cy="34747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5047488" y="363931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Ayurvedic Room</a:t>
            </a:r>
            <a:endParaRPr lang="en-US" sz="1100" dirty="0"/>
          </a:p>
        </p:txBody>
      </p:sp>
      <p:sp>
        <p:nvSpPr>
          <p:cNvPr id="78" name="Text 76"/>
          <p:cNvSpPr/>
          <p:nvPr/>
        </p:nvSpPr>
        <p:spPr>
          <a:xfrm>
            <a:off x="5047488" y="3849624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Traditional therapies</a:t>
            </a:r>
            <a:endParaRPr lang="en-US" sz="850" dirty="0"/>
          </a:p>
        </p:txBody>
      </p:sp>
      <p:sp>
        <p:nvSpPr>
          <p:cNvPr id="79" name="Shape 77"/>
          <p:cNvSpPr/>
          <p:nvPr/>
        </p:nvSpPr>
        <p:spPr>
          <a:xfrm>
            <a:off x="4370832" y="4101084"/>
            <a:ext cx="4572000" cy="457200"/>
          </a:xfrm>
          <a:prstGeom prst="rect">
            <a:avLst/>
          </a:prstGeom>
          <a:solidFill>
            <a:srgbClr val="F5F0E8"/>
          </a:solidFill>
          <a:ln w="3810">
            <a:solidFill>
              <a:srgbClr val="E8E0D0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4434840" y="4155948"/>
            <a:ext cx="384048" cy="347472"/>
          </a:xfrm>
          <a:prstGeom prst="rect">
            <a:avLst/>
          </a:prstGeom>
          <a:solidFill>
            <a:srgbClr val="483820"/>
          </a:solidFill>
          <a:ln w="12700">
            <a:solidFill>
              <a:srgbClr val="483820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4434840" y="4192524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TERR</a:t>
            </a:r>
            <a:endParaRPr lang="en-US" sz="700" dirty="0"/>
          </a:p>
        </p:txBody>
      </p:sp>
      <p:sp>
        <p:nvSpPr>
          <p:cNvPr id="82" name="Shape 80"/>
          <p:cNvSpPr/>
          <p:nvPr/>
        </p:nvSpPr>
        <p:spPr>
          <a:xfrm>
            <a:off x="4937760" y="4155948"/>
            <a:ext cx="36576" cy="34747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5047488" y="4146804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Party Terrace</a:t>
            </a:r>
            <a:endParaRPr lang="en-US" sz="1100" dirty="0"/>
          </a:p>
        </p:txBody>
      </p:sp>
      <p:sp>
        <p:nvSpPr>
          <p:cNvPr id="84" name="Text 82"/>
          <p:cNvSpPr/>
          <p:nvPr/>
        </p:nvSpPr>
        <p:spPr>
          <a:xfrm>
            <a:off x="5047488" y="435711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Sky lounge &amp; events</a:t>
            </a:r>
            <a:endParaRPr lang="en-US" sz="850" dirty="0"/>
          </a:p>
        </p:txBody>
      </p:sp>
      <p:sp>
        <p:nvSpPr>
          <p:cNvPr id="85" name="Shape 83"/>
          <p:cNvSpPr/>
          <p:nvPr/>
        </p:nvSpPr>
        <p:spPr>
          <a:xfrm>
            <a:off x="4370832" y="4608576"/>
            <a:ext cx="457200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8E0D0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4434840" y="4663440"/>
            <a:ext cx="384048" cy="347472"/>
          </a:xfrm>
          <a:prstGeom prst="rect">
            <a:avLst/>
          </a:prstGeom>
          <a:solidFill>
            <a:srgbClr val="1A3060"/>
          </a:solidFill>
          <a:ln w="12700">
            <a:solidFill>
              <a:srgbClr val="1A3060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4434840" y="4700016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POOL</a:t>
            </a:r>
            <a:endParaRPr lang="en-US" sz="700" dirty="0"/>
          </a:p>
        </p:txBody>
      </p:sp>
      <p:sp>
        <p:nvSpPr>
          <p:cNvPr id="88" name="Shape 86"/>
          <p:cNvSpPr/>
          <p:nvPr/>
        </p:nvSpPr>
        <p:spPr>
          <a:xfrm>
            <a:off x="4937760" y="4663440"/>
            <a:ext cx="36576" cy="34747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5047488" y="4654296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28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Swimming Pool</a:t>
            </a:r>
            <a:endParaRPr lang="en-US" sz="1100" dirty="0"/>
          </a:p>
        </p:txBody>
      </p:sp>
      <p:sp>
        <p:nvSpPr>
          <p:cNvPr id="90" name="Text 88"/>
          <p:cNvSpPr/>
          <p:nvPr/>
        </p:nvSpPr>
        <p:spPr>
          <a:xfrm>
            <a:off x="5047488" y="486460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Full-length lap pool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1C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201168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3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SMART &amp; SECURE LIVING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475488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Infrastructure &amp;</a:t>
            </a:r>
            <a:endParaRPr lang="en-US" sz="3400" dirty="0"/>
          </a:p>
          <a:p>
            <a:pPr marL="0" indent="0">
              <a:buNone/>
            </a:pPr>
            <a:r>
              <a:rPr lang="en-US" sz="34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Security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274320" y="1828800"/>
            <a:ext cx="2743200" cy="1389888"/>
          </a:xfrm>
          <a:prstGeom prst="rect">
            <a:avLst/>
          </a:prstGeom>
          <a:solidFill>
            <a:srgbClr val="2A2418"/>
          </a:solidFill>
          <a:ln w="6350">
            <a:solidFill>
              <a:srgbClr val="3A302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828800"/>
            <a:ext cx="2743200" cy="54864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1965960"/>
            <a:ext cx="530352" cy="530352"/>
          </a:xfrm>
          <a:prstGeom prst="ellipse">
            <a:avLst/>
          </a:prstGeom>
          <a:solidFill>
            <a:srgbClr val="2A2418"/>
          </a:solidFill>
          <a:ln w="6350">
            <a:solidFill>
              <a:srgbClr val="B89A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" y="1965960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🔐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005840" y="1956816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Gated Community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228600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Compound wall with 24/7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controlled access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218688" y="1828800"/>
            <a:ext cx="2743200" cy="1389888"/>
          </a:xfrm>
          <a:prstGeom prst="rect">
            <a:avLst/>
          </a:prstGeom>
          <a:solidFill>
            <a:srgbClr val="2A2418"/>
          </a:solidFill>
          <a:ln w="6350">
            <a:solidFill>
              <a:srgbClr val="3A302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18688" y="1828800"/>
            <a:ext cx="2743200" cy="54864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310128" y="1965960"/>
            <a:ext cx="530352" cy="530352"/>
          </a:xfrm>
          <a:prstGeom prst="ellipse">
            <a:avLst/>
          </a:prstGeom>
          <a:solidFill>
            <a:srgbClr val="2A2418"/>
          </a:solidFill>
          <a:ln w="6350">
            <a:solidFill>
              <a:srgbClr val="B89A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310128" y="1965960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📷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950208" y="1956816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CCTV Surveillance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950208" y="228600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360° coverage at all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roads and entry points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163056" y="1828800"/>
            <a:ext cx="2743200" cy="1389888"/>
          </a:xfrm>
          <a:prstGeom prst="rect">
            <a:avLst/>
          </a:prstGeom>
          <a:solidFill>
            <a:srgbClr val="2A2418"/>
          </a:solidFill>
          <a:ln w="6350">
            <a:solidFill>
              <a:srgbClr val="3A302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163056" y="1828800"/>
            <a:ext cx="2743200" cy="54864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54496" y="1965960"/>
            <a:ext cx="530352" cy="530352"/>
          </a:xfrm>
          <a:prstGeom prst="ellipse">
            <a:avLst/>
          </a:prstGeom>
          <a:solidFill>
            <a:srgbClr val="2A2418"/>
          </a:solidFill>
          <a:ln w="6350">
            <a:solidFill>
              <a:srgbClr val="B89A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54496" y="1965960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☀️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894576" y="1956816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Solar Street Lights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894576" y="228600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Eco-friendly solar-powered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lighting throughout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274320" y="3401568"/>
            <a:ext cx="2743200" cy="1389888"/>
          </a:xfrm>
          <a:prstGeom prst="rect">
            <a:avLst/>
          </a:prstGeom>
          <a:solidFill>
            <a:srgbClr val="2A2418"/>
          </a:solidFill>
          <a:ln w="6350">
            <a:solidFill>
              <a:srgbClr val="3A302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274320" y="3401568"/>
            <a:ext cx="2743200" cy="54864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5760" y="3538728"/>
            <a:ext cx="530352" cy="530352"/>
          </a:xfrm>
          <a:prstGeom prst="ellipse">
            <a:avLst/>
          </a:prstGeom>
          <a:solidFill>
            <a:srgbClr val="2A2418"/>
          </a:solidFill>
          <a:ln w="6350">
            <a:solidFill>
              <a:srgbClr val="B89A5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65760" y="3538728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🛣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005840" y="3529584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Thar Roads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005840" y="3858768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All-terrain internal roads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durability &amp; comfort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3218688" y="3401568"/>
            <a:ext cx="2743200" cy="1389888"/>
          </a:xfrm>
          <a:prstGeom prst="rect">
            <a:avLst/>
          </a:prstGeom>
          <a:solidFill>
            <a:srgbClr val="2A2418"/>
          </a:solidFill>
          <a:ln w="6350">
            <a:solidFill>
              <a:srgbClr val="3A302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3218688" y="3401568"/>
            <a:ext cx="2743200" cy="54864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310128" y="3538728"/>
            <a:ext cx="530352" cy="530352"/>
          </a:xfrm>
          <a:prstGeom prst="ellipse">
            <a:avLst/>
          </a:prstGeom>
          <a:solidFill>
            <a:srgbClr val="2A2418"/>
          </a:solidFill>
          <a:ln w="6350">
            <a:solidFill>
              <a:srgbClr val="B89A5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310128" y="3538728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👷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3950208" y="3529584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Staff Quarters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3950208" y="3858768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On-site caretaker &amp;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support staff accommodation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6163056" y="3401568"/>
            <a:ext cx="2743200" cy="1389888"/>
          </a:xfrm>
          <a:prstGeom prst="rect">
            <a:avLst/>
          </a:prstGeom>
          <a:solidFill>
            <a:srgbClr val="2A2418"/>
          </a:solidFill>
          <a:ln w="6350">
            <a:solidFill>
              <a:srgbClr val="3A302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6163056" y="3401568"/>
            <a:ext cx="2743200" cy="54864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254496" y="3538728"/>
            <a:ext cx="530352" cy="530352"/>
          </a:xfrm>
          <a:prstGeom prst="ellipse">
            <a:avLst/>
          </a:prstGeom>
          <a:solidFill>
            <a:srgbClr val="2A2418"/>
          </a:solidFill>
          <a:ln w="6350">
            <a:solidFill>
              <a:srgbClr val="B89A5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254496" y="3538728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🌳</a:t>
            </a:r>
            <a:endParaRPr lang="en-US" sz="1800" dirty="0"/>
          </a:p>
        </p:txBody>
      </p:sp>
      <p:sp>
        <p:nvSpPr>
          <p:cNvPr id="40" name="Text 38"/>
          <p:cNvSpPr/>
          <p:nvPr/>
        </p:nvSpPr>
        <p:spPr>
          <a:xfrm>
            <a:off x="6894576" y="3529584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Lush Landscaping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6894576" y="3858768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Green driveway, trees &amp;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landscaped buffer zones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12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0" y="-914400"/>
            <a:ext cx="7315200" cy="7315200"/>
          </a:xfrm>
          <a:prstGeom prst="ellipse">
            <a:avLst/>
          </a:prstGeom>
          <a:solidFill>
            <a:srgbClr val="4A6741">
              <a:alpha val="7000"/>
            </a:srgbClr>
          </a:solidFill>
          <a:ln w="6350">
            <a:solidFill>
              <a:srgbClr val="B89A5A">
                <a:alpha val="22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20116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3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INVESTMENT OVERVIEW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502920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Pricing</a:t>
            </a:r>
            <a:endParaRPr lang="en-US" sz="5200" dirty="0"/>
          </a:p>
        </p:txBody>
      </p:sp>
      <p:sp>
        <p:nvSpPr>
          <p:cNvPr id="8" name="Shape 6"/>
          <p:cNvSpPr/>
          <p:nvPr/>
        </p:nvSpPr>
        <p:spPr>
          <a:xfrm>
            <a:off x="365760" y="1371600"/>
            <a:ext cx="3200400" cy="2286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554480"/>
            <a:ext cx="4023360" cy="3246120"/>
          </a:xfrm>
          <a:prstGeom prst="rect">
            <a:avLst/>
          </a:prstGeom>
          <a:solidFill>
            <a:srgbClr val="2A2418"/>
          </a:solidFill>
          <a:ln w="12700">
            <a:solidFill>
              <a:srgbClr val="B89A5A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65760" y="1554480"/>
            <a:ext cx="4023360" cy="54864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" y="1719072"/>
            <a:ext cx="3749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2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PRICE PER CENT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2011680"/>
            <a:ext cx="3749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200" i="1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Rs. 4 Lakhs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502920" y="2788920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per cent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1097280" y="3154680"/>
            <a:ext cx="2743200" cy="18288"/>
          </a:xfrm>
          <a:prstGeom prst="rect">
            <a:avLst/>
          </a:prstGeom>
          <a:solidFill>
            <a:srgbClr val="3A3020"/>
          </a:solidFill>
          <a:ln w="12700">
            <a:solidFill>
              <a:srgbClr val="3A30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3291840"/>
            <a:ext cx="3749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15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TOTAL PER PLOT  (22 Cents)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02920" y="3566160"/>
            <a:ext cx="3749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Rs. 88 Lakhs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502920" y="4160520"/>
            <a:ext cx="3749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22 cents x Rs.4 Lakhs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663440" y="1536192"/>
            <a:ext cx="4251960" cy="987552"/>
          </a:xfrm>
          <a:prstGeom prst="rect">
            <a:avLst/>
          </a:prstGeom>
          <a:solidFill>
            <a:srgbClr val="1E1C16"/>
          </a:solidFill>
          <a:ln w="6350">
            <a:solidFill>
              <a:srgbClr val="3A302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663440" y="1536192"/>
            <a:ext cx="73152" cy="98755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00600" y="1609344"/>
            <a:ext cx="1097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i="1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33</a:t>
            </a:r>
            <a:endParaRPr lang="en-US" sz="3600" dirty="0"/>
          </a:p>
        </p:txBody>
      </p:sp>
      <p:sp>
        <p:nvSpPr>
          <p:cNvPr id="21" name="Text 19"/>
          <p:cNvSpPr/>
          <p:nvPr/>
        </p:nvSpPr>
        <p:spPr>
          <a:xfrm>
            <a:off x="5989320" y="162763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Exclusive Plots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989320" y="1956816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Gated farmhouse community · 22 cents each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663440" y="2596896"/>
            <a:ext cx="4251960" cy="987552"/>
          </a:xfrm>
          <a:prstGeom prst="rect">
            <a:avLst/>
          </a:prstGeom>
          <a:solidFill>
            <a:srgbClr val="1E1C16"/>
          </a:solidFill>
          <a:ln w="6350">
            <a:solidFill>
              <a:srgbClr val="3A302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663440" y="2596896"/>
            <a:ext cx="73152" cy="98755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800600" y="2670048"/>
            <a:ext cx="1097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i="1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3600" dirty="0"/>
          </a:p>
        </p:txBody>
      </p:sp>
      <p:sp>
        <p:nvSpPr>
          <p:cNvPr id="26" name="Text 24"/>
          <p:cNvSpPr/>
          <p:nvPr/>
        </p:nvSpPr>
        <p:spPr>
          <a:xfrm>
            <a:off x="5989320" y="2688336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Acres Total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989320" y="301752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Lush green landscape · Palladam, Coimbatore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663440" y="3657600"/>
            <a:ext cx="4251960" cy="987552"/>
          </a:xfrm>
          <a:prstGeom prst="rect">
            <a:avLst/>
          </a:prstGeom>
          <a:solidFill>
            <a:srgbClr val="1E1C16"/>
          </a:solidFill>
          <a:ln w="6350">
            <a:solidFill>
              <a:srgbClr val="3A302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663440" y="3657600"/>
            <a:ext cx="73152" cy="98755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800600" y="3730752"/>
            <a:ext cx="1097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i="1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25+</a:t>
            </a:r>
            <a:endParaRPr lang="en-US" sz="3600" dirty="0"/>
          </a:p>
        </p:txBody>
      </p:sp>
      <p:sp>
        <p:nvSpPr>
          <p:cNvPr id="31" name="Text 29"/>
          <p:cNvSpPr/>
          <p:nvPr/>
        </p:nvSpPr>
        <p:spPr>
          <a:xfrm>
            <a:off x="5989320" y="3749040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Amenities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989320" y="4078224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Public + Resident zones · World-class facilities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663440" y="4370832"/>
            <a:ext cx="4251960" cy="502920"/>
          </a:xfrm>
          <a:prstGeom prst="rect">
            <a:avLst/>
          </a:prstGeom>
          <a:solidFill>
            <a:srgbClr val="2A2010"/>
          </a:solidFill>
          <a:ln w="6350">
            <a:solidFill>
              <a:srgbClr val="B89A5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663440" y="4370832"/>
            <a:ext cx="73152" cy="502920"/>
          </a:xfrm>
          <a:prstGeom prst="rect">
            <a:avLst/>
          </a:prstGeom>
          <a:solidFill>
            <a:srgbClr val="D4B878"/>
          </a:solidFill>
          <a:ln w="12700">
            <a:solidFill>
              <a:srgbClr val="D4B87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828032" y="4434840"/>
            <a:ext cx="3977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investor pricing and bulk plot enquiries,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4828032" y="4636008"/>
            <a:ext cx="3977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please contact us at the address provided.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12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6400800" cy="6400800"/>
          </a:xfrm>
          <a:prstGeom prst="ellipse">
            <a:avLst/>
          </a:prstGeom>
          <a:solidFill>
            <a:srgbClr val="4A6741">
              <a:alpha val="8000"/>
            </a:srgbClr>
          </a:solidFill>
          <a:ln w="6350">
            <a:solidFill>
              <a:srgbClr val="B89A5A">
                <a:alpha val="24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0" y="457200"/>
            <a:ext cx="5486400" cy="5486400"/>
          </a:xfrm>
          <a:prstGeom prst="ellipse">
            <a:avLst/>
          </a:prstGeom>
          <a:solidFill>
            <a:srgbClr val="4A6741">
              <a:alpha val="6000"/>
            </a:srgbClr>
          </a:solidFill>
          <a:ln w="6350">
            <a:solidFill>
              <a:srgbClr val="B89A5A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6052" y="3657600"/>
            <a:ext cx="82296" cy="24688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26771" y="3204972"/>
            <a:ext cx="460858" cy="37033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6149" y="3040380"/>
            <a:ext cx="362102" cy="312725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33756" y="2916936"/>
            <a:ext cx="246888" cy="230429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47938" y="3840480"/>
            <a:ext cx="77724" cy="233172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469173" y="3412998"/>
            <a:ext cx="435254" cy="349758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15807" y="3257550"/>
            <a:ext cx="341986" cy="295351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570214" y="3140964"/>
            <a:ext cx="233172" cy="217627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89136" y="0"/>
            <a:ext cx="54864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0116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GET IN TOUCH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57200" y="502920"/>
            <a:ext cx="8229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Contact Us</a:t>
            </a:r>
            <a:endParaRPr lang="en-US" sz="4800" dirty="0"/>
          </a:p>
        </p:txBody>
      </p:sp>
      <p:sp>
        <p:nvSpPr>
          <p:cNvPr id="18" name="Shape 16"/>
          <p:cNvSpPr/>
          <p:nvPr/>
        </p:nvSpPr>
        <p:spPr>
          <a:xfrm>
            <a:off x="3474720" y="1353312"/>
            <a:ext cx="2194560" cy="2286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371600" y="1554480"/>
            <a:ext cx="6400800" cy="2606040"/>
          </a:xfrm>
          <a:prstGeom prst="rect">
            <a:avLst/>
          </a:prstGeom>
          <a:solidFill>
            <a:srgbClr val="2A2418"/>
          </a:solidFill>
          <a:ln w="12700">
            <a:solidFill>
              <a:srgbClr val="B89A5A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1371600" y="1554480"/>
            <a:ext cx="6400800" cy="54864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508760" y="1700784"/>
            <a:ext cx="6126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kern="0" spc="25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JASMORA FARM HOUSE  · Mr. </a:t>
            </a:r>
            <a:r>
              <a:rPr lang="en-US" sz="1100" kern="0" spc="250" dirty="0" err="1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KarunaKaran</a:t>
            </a:r>
            <a:r>
              <a:rPr lang="en-US" sz="1100" kern="0" spc="25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/  Mr. Chandrasekar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508760" y="2011680"/>
            <a:ext cx="6126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Palladam, Coimbatore, Tamil Nadu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2286000" y="2395728"/>
            <a:ext cx="4572000" cy="18288"/>
          </a:xfrm>
          <a:prstGeom prst="rect">
            <a:avLst/>
          </a:prstGeom>
          <a:solidFill>
            <a:srgbClr val="3A3020"/>
          </a:solidFill>
          <a:ln w="12700">
            <a:solidFill>
              <a:srgbClr val="3A302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86000" y="2523744"/>
            <a:ext cx="4572000" cy="457200"/>
          </a:xfrm>
          <a:prstGeom prst="rect">
            <a:avLst/>
          </a:prstGeom>
          <a:solidFill>
            <a:srgbClr val="1A1810"/>
          </a:solidFill>
          <a:ln w="3810">
            <a:solidFill>
              <a:srgbClr val="3A302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377440" y="2578608"/>
            <a:ext cx="914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kern="0" spc="15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EMAIL</a:t>
            </a:r>
            <a:endParaRPr lang="en-US" sz="750" dirty="0"/>
          </a:p>
        </p:txBody>
      </p:sp>
      <p:sp>
        <p:nvSpPr>
          <p:cNvPr id="26" name="Shape 24"/>
          <p:cNvSpPr/>
          <p:nvPr/>
        </p:nvSpPr>
        <p:spPr>
          <a:xfrm>
            <a:off x="3246120" y="2624328"/>
            <a:ext cx="18288" cy="256032"/>
          </a:xfrm>
          <a:prstGeom prst="rect">
            <a:avLst/>
          </a:prstGeom>
          <a:solidFill>
            <a:srgbClr val="3A3020"/>
          </a:solidFill>
          <a:ln w="12700">
            <a:solidFill>
              <a:srgbClr val="3A302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337560" y="2578608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sekar.kulathu@gmail.com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2286000" y="3035808"/>
            <a:ext cx="4572000" cy="457200"/>
          </a:xfrm>
          <a:prstGeom prst="rect">
            <a:avLst/>
          </a:prstGeom>
          <a:solidFill>
            <a:srgbClr val="1A1810"/>
          </a:solidFill>
          <a:ln w="3810">
            <a:solidFill>
              <a:srgbClr val="3A302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377440" y="3090672"/>
            <a:ext cx="914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kern="0" spc="15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PHONE</a:t>
            </a:r>
            <a:endParaRPr lang="en-US" sz="750" dirty="0"/>
          </a:p>
        </p:txBody>
      </p:sp>
      <p:sp>
        <p:nvSpPr>
          <p:cNvPr id="30" name="Shape 28"/>
          <p:cNvSpPr/>
          <p:nvPr/>
        </p:nvSpPr>
        <p:spPr>
          <a:xfrm>
            <a:off x="3246120" y="3136392"/>
            <a:ext cx="18288" cy="256032"/>
          </a:xfrm>
          <a:prstGeom prst="rect">
            <a:avLst/>
          </a:prstGeom>
          <a:solidFill>
            <a:srgbClr val="3A3020"/>
          </a:solidFill>
          <a:ln w="12700">
            <a:solidFill>
              <a:srgbClr val="3A302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337560" y="3090672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40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9585501017/9025189939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2286000" y="3547872"/>
            <a:ext cx="4572000" cy="457200"/>
          </a:xfrm>
          <a:prstGeom prst="rect">
            <a:avLst/>
          </a:prstGeom>
          <a:solidFill>
            <a:srgbClr val="1A1810"/>
          </a:solidFill>
          <a:ln w="3810">
            <a:solidFill>
              <a:srgbClr val="3A302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377440" y="3602736"/>
            <a:ext cx="914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kern="0" spc="15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ADDRESS</a:t>
            </a:r>
            <a:endParaRPr lang="en-US" sz="750" dirty="0"/>
          </a:p>
        </p:txBody>
      </p:sp>
      <p:sp>
        <p:nvSpPr>
          <p:cNvPr id="34" name="Shape 32"/>
          <p:cNvSpPr/>
          <p:nvPr/>
        </p:nvSpPr>
        <p:spPr>
          <a:xfrm>
            <a:off x="3246120" y="3648456"/>
            <a:ext cx="18288" cy="256032"/>
          </a:xfrm>
          <a:prstGeom prst="rect">
            <a:avLst/>
          </a:prstGeom>
          <a:solidFill>
            <a:srgbClr val="3A3020"/>
          </a:solidFill>
          <a:ln w="12700">
            <a:solidFill>
              <a:srgbClr val="3A302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337560" y="3602736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Palladam, Coimbatore, Tamil Nadu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457200" y="431596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A60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Contact Mr. </a:t>
            </a:r>
            <a:r>
              <a:rPr lang="en-US" sz="1100" i="1" dirty="0" err="1">
                <a:solidFill>
                  <a:srgbClr val="6A60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Karunakaran</a:t>
            </a:r>
            <a:r>
              <a:rPr lang="en-US" sz="1100" i="1" dirty="0">
                <a:solidFill>
                  <a:srgbClr val="6A60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/ Mr. Chandrasekar for plot bookings and investor enquiries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14120E"/>
          </a:solidFill>
          <a:ln w="12700">
            <a:solidFill>
              <a:srgbClr val="14120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4864" cy="804672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3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SAMPLE PLOT LAYOUT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274320" y="347472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 Cent Plot  ·  1,500 Sq.ft Model Home  ·  Lush Garden &amp; Trees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274320" y="914400"/>
            <a:ext cx="8595360" cy="4005072"/>
          </a:xfrm>
          <a:prstGeom prst="rect">
            <a:avLst/>
          </a:prstGeom>
          <a:solidFill>
            <a:srgbClr val="C8DCA0"/>
          </a:solidFill>
          <a:ln w="25400">
            <a:solidFill>
              <a:srgbClr val="4A703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572000"/>
            <a:ext cx="8595360" cy="347472"/>
          </a:xfrm>
          <a:prstGeom prst="rect">
            <a:avLst/>
          </a:prstGeom>
          <a:solidFill>
            <a:srgbClr val="C8B878"/>
          </a:solidFill>
          <a:ln w="12700">
            <a:solidFill>
              <a:srgbClr val="A0905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4663440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kern="0" spc="200" dirty="0">
                <a:solidFill>
                  <a:srgbClr val="7A60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INTERNAL ROAD</a:t>
            </a:r>
            <a:endParaRPr lang="en-US" sz="750" dirty="0"/>
          </a:p>
        </p:txBody>
      </p:sp>
      <p:sp>
        <p:nvSpPr>
          <p:cNvPr id="9" name="Shape 7"/>
          <p:cNvSpPr/>
          <p:nvPr/>
        </p:nvSpPr>
        <p:spPr>
          <a:xfrm>
            <a:off x="475488" y="1078992"/>
            <a:ext cx="8193024" cy="749808"/>
          </a:xfrm>
          <a:prstGeom prst="rect">
            <a:avLst/>
          </a:prstGeom>
          <a:solidFill>
            <a:srgbClr val="B0CC88"/>
          </a:solidFill>
          <a:ln w="3810">
            <a:solidFill>
              <a:srgbClr val="80A85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2920" y="1170432"/>
            <a:ext cx="8138160" cy="54864"/>
          </a:xfrm>
          <a:prstGeom prst="rect">
            <a:avLst/>
          </a:prstGeom>
          <a:solidFill>
            <a:srgbClr val="98B870">
              <a:alpha val="60000"/>
            </a:srgbClr>
          </a:solidFill>
          <a:ln w="12700">
            <a:solidFill>
              <a:srgbClr val="98B87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2920" y="1463040"/>
            <a:ext cx="8138160" cy="54864"/>
          </a:xfrm>
          <a:prstGeom prst="rect">
            <a:avLst/>
          </a:prstGeom>
          <a:solidFill>
            <a:srgbClr val="98B870">
              <a:alpha val="60000"/>
            </a:srgbClr>
          </a:solidFill>
          <a:ln w="12700">
            <a:solidFill>
              <a:srgbClr val="98B87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7472" y="987552"/>
            <a:ext cx="146304" cy="3547872"/>
          </a:xfrm>
          <a:prstGeom prst="rect">
            <a:avLst/>
          </a:prstGeom>
          <a:solidFill>
            <a:srgbClr val="D0C090"/>
          </a:solidFill>
          <a:ln w="6350">
            <a:solidFill>
              <a:srgbClr val="B0A07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650224" y="987552"/>
            <a:ext cx="146304" cy="3547872"/>
          </a:xfrm>
          <a:prstGeom prst="rect">
            <a:avLst/>
          </a:prstGeom>
          <a:solidFill>
            <a:srgbClr val="D0C090"/>
          </a:solidFill>
          <a:ln w="6350">
            <a:solidFill>
              <a:srgbClr val="B0A07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7472" y="4041648"/>
            <a:ext cx="3108960" cy="182880"/>
          </a:xfrm>
          <a:prstGeom prst="rect">
            <a:avLst/>
          </a:prstGeom>
          <a:solidFill>
            <a:srgbClr val="D0C090"/>
          </a:solidFill>
          <a:ln w="6350">
            <a:solidFill>
              <a:srgbClr val="B0A07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303520" y="4041648"/>
            <a:ext cx="3383280" cy="182880"/>
          </a:xfrm>
          <a:prstGeom prst="rect">
            <a:avLst/>
          </a:prstGeom>
          <a:solidFill>
            <a:srgbClr val="D0C090"/>
          </a:solidFill>
          <a:ln w="6350">
            <a:solidFill>
              <a:srgbClr val="B0A07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429000" y="3858768"/>
            <a:ext cx="182880" cy="438912"/>
          </a:xfrm>
          <a:prstGeom prst="rect">
            <a:avLst/>
          </a:prstGeom>
          <a:solidFill>
            <a:srgbClr val="B89A5A"/>
          </a:solidFill>
          <a:ln w="6350">
            <a:solidFill>
              <a:srgbClr val="9A7A3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02352" y="3858768"/>
            <a:ext cx="182880" cy="438912"/>
          </a:xfrm>
          <a:prstGeom prst="rect">
            <a:avLst/>
          </a:prstGeom>
          <a:solidFill>
            <a:srgbClr val="B89A5A"/>
          </a:solidFill>
          <a:ln w="6350">
            <a:solidFill>
              <a:srgbClr val="9A7A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39312" y="3858768"/>
            <a:ext cx="54864" cy="347472"/>
          </a:xfrm>
          <a:prstGeom prst="rect">
            <a:avLst/>
          </a:prstGeom>
          <a:solidFill>
            <a:srgbClr val="8A7040"/>
          </a:solidFill>
          <a:ln w="12700">
            <a:solidFill>
              <a:srgbClr val="8A704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886200" y="3858768"/>
            <a:ext cx="54864" cy="347472"/>
          </a:xfrm>
          <a:prstGeom prst="rect">
            <a:avLst/>
          </a:prstGeom>
          <a:solidFill>
            <a:srgbClr val="8A7040"/>
          </a:solidFill>
          <a:ln w="12700">
            <a:solidFill>
              <a:srgbClr val="8A704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133088" y="3858768"/>
            <a:ext cx="54864" cy="347472"/>
          </a:xfrm>
          <a:prstGeom prst="rect">
            <a:avLst/>
          </a:prstGeom>
          <a:solidFill>
            <a:srgbClr val="8A7040"/>
          </a:solidFill>
          <a:ln w="12700">
            <a:solidFill>
              <a:srgbClr val="8A704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379976" y="3858768"/>
            <a:ext cx="54864" cy="347472"/>
          </a:xfrm>
          <a:prstGeom prst="rect">
            <a:avLst/>
          </a:prstGeom>
          <a:solidFill>
            <a:srgbClr val="8A7040"/>
          </a:solidFill>
          <a:ln w="12700">
            <a:solidFill>
              <a:srgbClr val="8A704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626864" y="3858768"/>
            <a:ext cx="54864" cy="347472"/>
          </a:xfrm>
          <a:prstGeom prst="rect">
            <a:avLst/>
          </a:prstGeom>
          <a:solidFill>
            <a:srgbClr val="8A7040"/>
          </a:solidFill>
          <a:ln w="12700">
            <a:solidFill>
              <a:srgbClr val="8A704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749040" y="2779776"/>
            <a:ext cx="1097280" cy="1280160"/>
          </a:xfrm>
          <a:prstGeom prst="rect">
            <a:avLst/>
          </a:prstGeom>
          <a:solidFill>
            <a:srgbClr val="D8C888"/>
          </a:solidFill>
          <a:ln w="3810">
            <a:solidFill>
              <a:srgbClr val="B0A06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794760" y="2834640"/>
            <a:ext cx="457200" cy="329184"/>
          </a:xfrm>
          <a:prstGeom prst="rect">
            <a:avLst/>
          </a:prstGeom>
          <a:solidFill>
            <a:srgbClr val="C8B870"/>
          </a:solidFill>
          <a:ln w="2540">
            <a:solidFill>
              <a:srgbClr val="A0985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97680" y="2834640"/>
            <a:ext cx="457200" cy="329184"/>
          </a:xfrm>
          <a:prstGeom prst="rect">
            <a:avLst/>
          </a:prstGeom>
          <a:solidFill>
            <a:srgbClr val="C8B870"/>
          </a:solidFill>
          <a:ln w="2540">
            <a:solidFill>
              <a:srgbClr val="A0985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794760" y="3218688"/>
            <a:ext cx="457200" cy="329184"/>
          </a:xfrm>
          <a:prstGeom prst="rect">
            <a:avLst/>
          </a:prstGeom>
          <a:solidFill>
            <a:srgbClr val="C8B870"/>
          </a:solidFill>
          <a:ln w="2540">
            <a:solidFill>
              <a:srgbClr val="A0985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297680" y="3218688"/>
            <a:ext cx="457200" cy="329184"/>
          </a:xfrm>
          <a:prstGeom prst="rect">
            <a:avLst/>
          </a:prstGeom>
          <a:solidFill>
            <a:srgbClr val="C8B870"/>
          </a:solidFill>
          <a:ln w="2540">
            <a:solidFill>
              <a:srgbClr val="A0985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794760" y="3602736"/>
            <a:ext cx="457200" cy="329184"/>
          </a:xfrm>
          <a:prstGeom prst="rect">
            <a:avLst/>
          </a:prstGeom>
          <a:solidFill>
            <a:srgbClr val="C8B870"/>
          </a:solidFill>
          <a:ln w="2540">
            <a:solidFill>
              <a:srgbClr val="A0985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97680" y="3602736"/>
            <a:ext cx="457200" cy="329184"/>
          </a:xfrm>
          <a:prstGeom prst="rect">
            <a:avLst/>
          </a:prstGeom>
          <a:solidFill>
            <a:srgbClr val="C8B870"/>
          </a:solidFill>
          <a:ln w="2540">
            <a:solidFill>
              <a:srgbClr val="A0985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12064" y="2779776"/>
            <a:ext cx="3291840" cy="1280160"/>
          </a:xfrm>
          <a:prstGeom prst="rect">
            <a:avLst/>
          </a:prstGeom>
          <a:solidFill>
            <a:srgbClr val="B8D090"/>
          </a:solidFill>
          <a:ln w="3810">
            <a:solidFill>
              <a:srgbClr val="88A86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892040" y="2779776"/>
            <a:ext cx="3657600" cy="1280160"/>
          </a:xfrm>
          <a:prstGeom prst="rect">
            <a:avLst/>
          </a:prstGeom>
          <a:solidFill>
            <a:srgbClr val="B8D090"/>
          </a:solidFill>
          <a:ln w="3810">
            <a:solidFill>
              <a:srgbClr val="88A86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48640" y="2871216"/>
            <a:ext cx="3200400" cy="64008"/>
          </a:xfrm>
          <a:prstGeom prst="rect">
            <a:avLst/>
          </a:prstGeom>
          <a:solidFill>
            <a:srgbClr val="A0C078">
              <a:alpha val="60000"/>
            </a:srgbClr>
          </a:solidFill>
          <a:ln w="12700">
            <a:solidFill>
              <a:srgbClr val="A0C07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937760" y="2871216"/>
            <a:ext cx="3566160" cy="64008"/>
          </a:xfrm>
          <a:prstGeom prst="rect">
            <a:avLst/>
          </a:prstGeom>
          <a:solidFill>
            <a:srgbClr val="A0C078">
              <a:alpha val="60000"/>
            </a:srgbClr>
          </a:solidFill>
          <a:ln w="12700">
            <a:solidFill>
              <a:srgbClr val="A0C07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8640" y="3255264"/>
            <a:ext cx="3200400" cy="64008"/>
          </a:xfrm>
          <a:prstGeom prst="rect">
            <a:avLst/>
          </a:prstGeom>
          <a:solidFill>
            <a:srgbClr val="A0C078">
              <a:alpha val="60000"/>
            </a:srgbClr>
          </a:solidFill>
          <a:ln w="12700">
            <a:solidFill>
              <a:srgbClr val="A0C07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937760" y="3255264"/>
            <a:ext cx="3566160" cy="64008"/>
          </a:xfrm>
          <a:prstGeom prst="rect">
            <a:avLst/>
          </a:prstGeom>
          <a:solidFill>
            <a:srgbClr val="A0C078">
              <a:alpha val="60000"/>
            </a:srgbClr>
          </a:solidFill>
          <a:ln w="12700">
            <a:solidFill>
              <a:srgbClr val="A0C078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48640" y="3639312"/>
            <a:ext cx="3200400" cy="64008"/>
          </a:xfrm>
          <a:prstGeom prst="rect">
            <a:avLst/>
          </a:prstGeom>
          <a:solidFill>
            <a:srgbClr val="A0C078">
              <a:alpha val="60000"/>
            </a:srgbClr>
          </a:solidFill>
          <a:ln w="12700">
            <a:solidFill>
              <a:srgbClr val="A0C078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937760" y="3639312"/>
            <a:ext cx="3566160" cy="64008"/>
          </a:xfrm>
          <a:prstGeom prst="rect">
            <a:avLst/>
          </a:prstGeom>
          <a:solidFill>
            <a:srgbClr val="A0C078">
              <a:alpha val="60000"/>
            </a:srgbClr>
          </a:solidFill>
          <a:ln w="12700">
            <a:solidFill>
              <a:srgbClr val="A0C078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514600" y="1874520"/>
            <a:ext cx="4480560" cy="1664208"/>
          </a:xfrm>
          <a:prstGeom prst="rect">
            <a:avLst/>
          </a:prstGeom>
          <a:solidFill>
            <a:srgbClr val="F0E8D0"/>
          </a:solidFill>
          <a:ln w="19050">
            <a:solidFill>
              <a:srgbClr val="C0A8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2423160" y="1465411"/>
            <a:ext cx="4663440" cy="457200"/>
          </a:xfrm>
          <a:prstGeom prst="rect">
            <a:avLst/>
          </a:prstGeom>
          <a:solidFill>
            <a:srgbClr val="9A6030"/>
          </a:solidFill>
          <a:ln w="12700">
            <a:solidFill>
              <a:srgbClr val="7A4818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926080" y="1344168"/>
            <a:ext cx="3657600" cy="164592"/>
          </a:xfrm>
          <a:prstGeom prst="rect">
            <a:avLst/>
          </a:prstGeom>
          <a:solidFill>
            <a:srgbClr val="7A4010"/>
          </a:solidFill>
          <a:ln w="12700">
            <a:solidFill>
              <a:srgbClr val="7A401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514600" y="1453896"/>
            <a:ext cx="4480560" cy="45720"/>
          </a:xfrm>
          <a:prstGeom prst="rect">
            <a:avLst/>
          </a:prstGeom>
          <a:solidFill>
            <a:srgbClr val="C08840"/>
          </a:solidFill>
          <a:ln w="12700">
            <a:solidFill>
              <a:srgbClr val="C0884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862072" y="2103120"/>
            <a:ext cx="749808" cy="493776"/>
          </a:xfrm>
          <a:prstGeom prst="rect">
            <a:avLst/>
          </a:prstGeom>
          <a:solidFill>
            <a:srgbClr val="A8C8D8">
              <a:alpha val="80000"/>
            </a:srgbClr>
          </a:solidFill>
          <a:ln w="10160">
            <a:solidFill>
              <a:srgbClr val="6090A8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218688" y="2103120"/>
            <a:ext cx="18288" cy="493776"/>
          </a:xfrm>
          <a:prstGeom prst="rect">
            <a:avLst/>
          </a:prstGeom>
          <a:solidFill>
            <a:srgbClr val="6090A8"/>
          </a:solidFill>
          <a:ln w="12700">
            <a:solidFill>
              <a:srgbClr val="6090A8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862072" y="2331720"/>
            <a:ext cx="749808" cy="18288"/>
          </a:xfrm>
          <a:prstGeom prst="rect">
            <a:avLst/>
          </a:prstGeom>
          <a:solidFill>
            <a:srgbClr val="6090A8"/>
          </a:solidFill>
          <a:ln w="12700">
            <a:solidFill>
              <a:srgbClr val="6090A8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187952" y="2103120"/>
            <a:ext cx="749808" cy="493776"/>
          </a:xfrm>
          <a:prstGeom prst="rect">
            <a:avLst/>
          </a:prstGeom>
          <a:solidFill>
            <a:srgbClr val="A8C8D8">
              <a:alpha val="80000"/>
            </a:srgbClr>
          </a:solidFill>
          <a:ln w="10160">
            <a:solidFill>
              <a:srgbClr val="6090A8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544568" y="2103120"/>
            <a:ext cx="18288" cy="493776"/>
          </a:xfrm>
          <a:prstGeom prst="rect">
            <a:avLst/>
          </a:prstGeom>
          <a:solidFill>
            <a:srgbClr val="6090A8"/>
          </a:solidFill>
          <a:ln w="12700">
            <a:solidFill>
              <a:srgbClr val="6090A8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187952" y="2331720"/>
            <a:ext cx="749808" cy="18288"/>
          </a:xfrm>
          <a:prstGeom prst="rect">
            <a:avLst/>
          </a:prstGeom>
          <a:solidFill>
            <a:srgbClr val="6090A8"/>
          </a:solidFill>
          <a:ln w="12700">
            <a:solidFill>
              <a:srgbClr val="6090A8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513832" y="2103120"/>
            <a:ext cx="749808" cy="493776"/>
          </a:xfrm>
          <a:prstGeom prst="rect">
            <a:avLst/>
          </a:prstGeom>
          <a:solidFill>
            <a:srgbClr val="A8C8D8">
              <a:alpha val="80000"/>
            </a:srgbClr>
          </a:solidFill>
          <a:ln w="10160">
            <a:solidFill>
              <a:srgbClr val="6090A8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870448" y="2103120"/>
            <a:ext cx="18288" cy="493776"/>
          </a:xfrm>
          <a:prstGeom prst="rect">
            <a:avLst/>
          </a:prstGeom>
          <a:solidFill>
            <a:srgbClr val="6090A8"/>
          </a:solidFill>
          <a:ln w="12700">
            <a:solidFill>
              <a:srgbClr val="6090A8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5513832" y="2331720"/>
            <a:ext cx="749808" cy="18288"/>
          </a:xfrm>
          <a:prstGeom prst="rect">
            <a:avLst/>
          </a:prstGeom>
          <a:solidFill>
            <a:srgbClr val="6090A8"/>
          </a:solidFill>
          <a:ln w="12700">
            <a:solidFill>
              <a:srgbClr val="6090A8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2679192" y="2167128"/>
            <a:ext cx="438912" cy="329184"/>
          </a:xfrm>
          <a:prstGeom prst="rect">
            <a:avLst/>
          </a:prstGeom>
          <a:solidFill>
            <a:srgbClr val="A8C8D8">
              <a:alpha val="80000"/>
            </a:srgbClr>
          </a:solidFill>
          <a:ln w="7620">
            <a:solidFill>
              <a:srgbClr val="6090A8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6373368" y="2167128"/>
            <a:ext cx="438912" cy="329184"/>
          </a:xfrm>
          <a:prstGeom prst="rect">
            <a:avLst/>
          </a:prstGeom>
          <a:solidFill>
            <a:srgbClr val="A8C8D8">
              <a:alpha val="80000"/>
            </a:srgbClr>
          </a:solidFill>
          <a:ln w="7620">
            <a:solidFill>
              <a:srgbClr val="6090A8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2679192" y="2788920"/>
            <a:ext cx="438912" cy="329184"/>
          </a:xfrm>
          <a:prstGeom prst="rect">
            <a:avLst/>
          </a:prstGeom>
          <a:solidFill>
            <a:srgbClr val="A8C8D8">
              <a:alpha val="80000"/>
            </a:srgbClr>
          </a:solidFill>
          <a:ln w="7620">
            <a:solidFill>
              <a:srgbClr val="6090A8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373368" y="2788920"/>
            <a:ext cx="438912" cy="329184"/>
          </a:xfrm>
          <a:prstGeom prst="rect">
            <a:avLst/>
          </a:prstGeom>
          <a:solidFill>
            <a:srgbClr val="A8C8D8">
              <a:alpha val="80000"/>
            </a:srgbClr>
          </a:solidFill>
          <a:ln w="7620">
            <a:solidFill>
              <a:srgbClr val="6090A8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4498848" y="2944368"/>
            <a:ext cx="512064" cy="594360"/>
          </a:xfrm>
          <a:prstGeom prst="rect">
            <a:avLst/>
          </a:prstGeom>
          <a:solidFill>
            <a:srgbClr val="8A5020"/>
          </a:solidFill>
          <a:ln w="12700">
            <a:solidFill>
              <a:srgbClr val="6A381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535424" y="2980944"/>
            <a:ext cx="201168" cy="347472"/>
          </a:xfrm>
          <a:prstGeom prst="roundRect">
            <a:avLst>
              <a:gd name="adj" fmla="val 9091"/>
            </a:avLst>
          </a:prstGeom>
          <a:solidFill>
            <a:srgbClr val="A06830">
              <a:alpha val="80000"/>
            </a:srgbClr>
          </a:solidFill>
          <a:ln w="6350">
            <a:solidFill>
              <a:srgbClr val="7A4818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773168" y="2980944"/>
            <a:ext cx="201168" cy="347472"/>
          </a:xfrm>
          <a:prstGeom prst="roundRect">
            <a:avLst>
              <a:gd name="adj" fmla="val 9091"/>
            </a:avLst>
          </a:prstGeom>
          <a:solidFill>
            <a:srgbClr val="A06830">
              <a:alpha val="80000"/>
            </a:srgbClr>
          </a:solidFill>
          <a:ln w="6350">
            <a:solidFill>
              <a:srgbClr val="7A4818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718304" y="3209544"/>
            <a:ext cx="73152" cy="73152"/>
          </a:xfrm>
          <a:prstGeom prst="ellipse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224528" y="2935224"/>
            <a:ext cx="91440" cy="603504"/>
          </a:xfrm>
          <a:prstGeom prst="rect">
            <a:avLst/>
          </a:prstGeom>
          <a:solidFill>
            <a:srgbClr val="D0C090"/>
          </a:solidFill>
          <a:ln w="6350">
            <a:solidFill>
              <a:srgbClr val="B0A07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5193792" y="2935224"/>
            <a:ext cx="91440" cy="603504"/>
          </a:xfrm>
          <a:prstGeom prst="rect">
            <a:avLst/>
          </a:prstGeom>
          <a:solidFill>
            <a:srgbClr val="D0C090"/>
          </a:solidFill>
          <a:ln w="6350">
            <a:solidFill>
              <a:srgbClr val="B0A07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206240" y="2898648"/>
            <a:ext cx="1097280" cy="64008"/>
          </a:xfrm>
          <a:prstGeom prst="rect">
            <a:avLst/>
          </a:prstGeom>
          <a:solidFill>
            <a:srgbClr val="C0B080"/>
          </a:solidFill>
          <a:ln w="12700">
            <a:solidFill>
              <a:srgbClr val="A09060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2514600" y="2478024"/>
            <a:ext cx="4480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A40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1,500 Sq.ft Model Home</a:t>
            </a:r>
            <a:endParaRPr lang="en-US" sz="1100" dirty="0"/>
          </a:p>
        </p:txBody>
      </p:sp>
      <p:sp>
        <p:nvSpPr>
          <p:cNvPr id="63" name="Text 61"/>
          <p:cNvSpPr/>
          <p:nvPr/>
        </p:nvSpPr>
        <p:spPr>
          <a:xfrm>
            <a:off x="2514600" y="2752344"/>
            <a:ext cx="4480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A60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 BHK  ·  Ground Floor</a:t>
            </a:r>
            <a:endParaRPr lang="en-US" sz="800" dirty="0"/>
          </a:p>
        </p:txBody>
      </p:sp>
      <p:sp>
        <p:nvSpPr>
          <p:cNvPr id="64" name="Shape 62"/>
          <p:cNvSpPr/>
          <p:nvPr/>
        </p:nvSpPr>
        <p:spPr>
          <a:xfrm>
            <a:off x="589788" y="950976"/>
            <a:ext cx="64008" cy="192024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1388974" y="950976"/>
            <a:ext cx="56693" cy="17007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2803550" y="950976"/>
            <a:ext cx="62179" cy="18653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5180076" y="950976"/>
            <a:ext cx="64008" cy="192024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6372454" y="950976"/>
            <a:ext cx="56693" cy="17007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6242060" y="639166"/>
            <a:ext cx="317480" cy="255118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7649870" y="950976"/>
            <a:ext cx="62179" cy="18653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7506858" y="608990"/>
            <a:ext cx="348204" cy="279806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7544166" y="484632"/>
            <a:ext cx="273588" cy="236281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7587691" y="391363"/>
            <a:ext cx="186538" cy="17410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8522208" y="950976"/>
            <a:ext cx="54864" cy="164592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8396021" y="649224"/>
            <a:ext cx="307238" cy="246888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8428939" y="539496"/>
            <a:ext cx="241402" cy="208483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8467344" y="457200"/>
            <a:ext cx="164592" cy="153619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485546" y="1920240"/>
            <a:ext cx="53035" cy="159106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363565" y="1628546"/>
            <a:ext cx="296997" cy="238658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395387" y="1522476"/>
            <a:ext cx="233355" cy="201534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432511" y="1442923"/>
            <a:ext cx="159106" cy="148499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486918" y="2697480"/>
            <a:ext cx="50292" cy="150876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371246" y="2420874"/>
            <a:ext cx="281635" cy="226314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01422" y="2320290"/>
            <a:ext cx="221285" cy="19111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436626" y="2244852"/>
            <a:ext cx="150876" cy="140818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488290" y="3493008"/>
            <a:ext cx="47549" cy="142646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378927" y="3231490"/>
            <a:ext cx="266273" cy="213970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407457" y="3136392"/>
            <a:ext cx="209215" cy="180685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440741" y="3065069"/>
            <a:ext cx="142646" cy="133137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8641994" y="1920240"/>
            <a:ext cx="53035" cy="159106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8520013" y="1628546"/>
            <a:ext cx="296997" cy="238658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8551835" y="1522476"/>
            <a:ext cx="233355" cy="201534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8588959" y="1442923"/>
            <a:ext cx="159106" cy="148499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8643366" y="2697480"/>
            <a:ext cx="50292" cy="150876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8527694" y="2420874"/>
            <a:ext cx="281635" cy="226314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8557870" y="2320290"/>
            <a:ext cx="221285" cy="19111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8593074" y="2244852"/>
            <a:ext cx="150876" cy="140818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8644738" y="3493008"/>
            <a:ext cx="47549" cy="142646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8535375" y="3231490"/>
            <a:ext cx="266273" cy="213970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8563905" y="3136392"/>
            <a:ext cx="209215" cy="180685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8597189" y="3065069"/>
            <a:ext cx="142646" cy="133137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027786" y="3127248"/>
            <a:ext cx="47549" cy="142646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918423" y="2865730"/>
            <a:ext cx="266273" cy="213970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946953" y="2770632"/>
            <a:ext cx="209215" cy="180685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980237" y="2699309"/>
            <a:ext cx="142646" cy="133137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1898294" y="2926080"/>
            <a:ext cx="43891" cy="131674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1797345" y="2684678"/>
            <a:ext cx="245791" cy="197510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1823679" y="2596896"/>
            <a:ext cx="193121" cy="166787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1854403" y="2531059"/>
            <a:ext cx="131674" cy="122895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722626" y="3200400"/>
            <a:ext cx="41148" cy="123444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627986" y="2974086"/>
            <a:ext cx="230429" cy="185166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652674" y="2891790"/>
            <a:ext cx="181051" cy="156362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681478" y="2830068"/>
            <a:ext cx="123444" cy="115214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5920740" y="3035808"/>
            <a:ext cx="45720" cy="137160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5815584" y="2784348"/>
            <a:ext cx="256032" cy="205740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5843016" y="2692908"/>
            <a:ext cx="201168" cy="173736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5875020" y="2624328"/>
            <a:ext cx="137160" cy="128016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6836054" y="3218688"/>
            <a:ext cx="43891" cy="131674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6735105" y="2977286"/>
            <a:ext cx="245791" cy="197510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6761439" y="2889504"/>
            <a:ext cx="193121" cy="166787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6792163" y="2823667"/>
            <a:ext cx="131674" cy="122895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7748626" y="2971800"/>
            <a:ext cx="47549" cy="142646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7639263" y="2710282"/>
            <a:ext cx="266273" cy="213970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7667793" y="2615184"/>
            <a:ext cx="209215" cy="180685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7701077" y="2543861"/>
            <a:ext cx="142646" cy="133137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530352" y="3749040"/>
            <a:ext cx="411480" cy="274320"/>
          </a:xfrm>
          <a:prstGeom prst="ellipse">
            <a:avLst/>
          </a:prstGeom>
          <a:solidFill>
            <a:srgbClr val="5A9830"/>
          </a:solidFill>
          <a:ln w="12700">
            <a:solidFill>
              <a:srgbClr val="3A7010"/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576072" y="3657600"/>
            <a:ext cx="320040" cy="219456"/>
          </a:xfrm>
          <a:prstGeom prst="ellipse">
            <a:avLst/>
          </a:prstGeom>
          <a:solidFill>
            <a:srgbClr val="E06080">
              <a:alpha val="85000"/>
            </a:srgbClr>
          </a:solidFill>
          <a:ln w="12700">
            <a:solidFill>
              <a:srgbClr val="E06080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1554480" y="3749040"/>
            <a:ext cx="411480" cy="274320"/>
          </a:xfrm>
          <a:prstGeom prst="ellipse">
            <a:avLst/>
          </a:prstGeom>
          <a:solidFill>
            <a:srgbClr val="5A9830"/>
          </a:solidFill>
          <a:ln w="12700">
            <a:solidFill>
              <a:srgbClr val="3A7010"/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1600200" y="3657600"/>
            <a:ext cx="320040" cy="219456"/>
          </a:xfrm>
          <a:prstGeom prst="ellipse">
            <a:avLst/>
          </a:prstGeom>
          <a:solidFill>
            <a:srgbClr val="F09030">
              <a:alpha val="85000"/>
            </a:srgbClr>
          </a:solidFill>
          <a:ln w="12700">
            <a:solidFill>
              <a:srgbClr val="F09030"/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2578608" y="3749040"/>
            <a:ext cx="411480" cy="274320"/>
          </a:xfrm>
          <a:prstGeom prst="ellipse">
            <a:avLst/>
          </a:prstGeom>
          <a:solidFill>
            <a:srgbClr val="5A9830"/>
          </a:solidFill>
          <a:ln w="12700">
            <a:solidFill>
              <a:srgbClr val="3A7010"/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2624328" y="3657600"/>
            <a:ext cx="320040" cy="219456"/>
          </a:xfrm>
          <a:prstGeom prst="ellipse">
            <a:avLst/>
          </a:prstGeom>
          <a:solidFill>
            <a:srgbClr val="E8C020">
              <a:alpha val="85000"/>
            </a:srgbClr>
          </a:solidFill>
          <a:ln w="12700">
            <a:solidFill>
              <a:srgbClr val="E8C020"/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602736" y="3749040"/>
            <a:ext cx="411480" cy="274320"/>
          </a:xfrm>
          <a:prstGeom prst="ellipse">
            <a:avLst/>
          </a:prstGeom>
          <a:solidFill>
            <a:srgbClr val="5A9830"/>
          </a:solidFill>
          <a:ln w="12700">
            <a:solidFill>
              <a:srgbClr val="3A7010"/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3648456" y="3657600"/>
            <a:ext cx="320040" cy="219456"/>
          </a:xfrm>
          <a:prstGeom prst="ellipse">
            <a:avLst/>
          </a:prstGeom>
          <a:solidFill>
            <a:srgbClr val="80C040">
              <a:alpha val="85000"/>
            </a:srgbClr>
          </a:solidFill>
          <a:ln w="12700">
            <a:solidFill>
              <a:srgbClr val="80C040"/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626864" y="3749040"/>
            <a:ext cx="411480" cy="274320"/>
          </a:xfrm>
          <a:prstGeom prst="ellipse">
            <a:avLst/>
          </a:prstGeom>
          <a:solidFill>
            <a:srgbClr val="5A9830"/>
          </a:solidFill>
          <a:ln w="12700">
            <a:solidFill>
              <a:srgbClr val="3A7010"/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672584" y="3657600"/>
            <a:ext cx="320040" cy="219456"/>
          </a:xfrm>
          <a:prstGeom prst="ellipse">
            <a:avLst/>
          </a:prstGeom>
          <a:solidFill>
            <a:srgbClr val="E06080">
              <a:alpha val="85000"/>
            </a:srgbClr>
          </a:solidFill>
          <a:ln w="12700">
            <a:solidFill>
              <a:srgbClr val="E06080"/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5650992" y="3749040"/>
            <a:ext cx="411480" cy="274320"/>
          </a:xfrm>
          <a:prstGeom prst="ellipse">
            <a:avLst/>
          </a:prstGeom>
          <a:solidFill>
            <a:srgbClr val="5A9830"/>
          </a:solidFill>
          <a:ln w="12700">
            <a:solidFill>
              <a:srgbClr val="3A7010"/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5696712" y="3657600"/>
            <a:ext cx="320040" cy="219456"/>
          </a:xfrm>
          <a:prstGeom prst="ellipse">
            <a:avLst/>
          </a:prstGeom>
          <a:solidFill>
            <a:srgbClr val="F09030">
              <a:alpha val="85000"/>
            </a:srgbClr>
          </a:solidFill>
          <a:ln w="12700">
            <a:solidFill>
              <a:srgbClr val="F09030"/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6675120" y="3749040"/>
            <a:ext cx="411480" cy="274320"/>
          </a:xfrm>
          <a:prstGeom prst="ellipse">
            <a:avLst/>
          </a:prstGeom>
          <a:solidFill>
            <a:srgbClr val="5A9830"/>
          </a:solidFill>
          <a:ln w="12700">
            <a:solidFill>
              <a:srgbClr val="3A7010"/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6720840" y="3657600"/>
            <a:ext cx="320040" cy="219456"/>
          </a:xfrm>
          <a:prstGeom prst="ellipse">
            <a:avLst/>
          </a:prstGeom>
          <a:solidFill>
            <a:srgbClr val="E8C020">
              <a:alpha val="85000"/>
            </a:srgbClr>
          </a:solidFill>
          <a:ln w="12700">
            <a:solidFill>
              <a:srgbClr val="E8C020"/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7699248" y="3749040"/>
            <a:ext cx="411480" cy="274320"/>
          </a:xfrm>
          <a:prstGeom prst="ellipse">
            <a:avLst/>
          </a:prstGeom>
          <a:solidFill>
            <a:srgbClr val="5A9830"/>
          </a:solidFill>
          <a:ln w="12700">
            <a:solidFill>
              <a:srgbClr val="3A7010"/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7744968" y="3657600"/>
            <a:ext cx="320040" cy="219456"/>
          </a:xfrm>
          <a:prstGeom prst="ellipse">
            <a:avLst/>
          </a:prstGeom>
          <a:solidFill>
            <a:srgbClr val="80C040">
              <a:alpha val="85000"/>
            </a:srgbClr>
          </a:solidFill>
          <a:ln w="12700">
            <a:solidFill>
              <a:srgbClr val="80C040"/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274320" y="4956048"/>
            <a:ext cx="8595360" cy="0"/>
          </a:xfrm>
          <a:prstGeom prst="line">
            <a:avLst/>
          </a:prstGeom>
          <a:noFill/>
          <a:ln w="12700">
            <a:solidFill>
              <a:srgbClr val="B89A5A"/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274320" y="4901184"/>
            <a:ext cx="0" cy="128016"/>
          </a:xfrm>
          <a:prstGeom prst="line">
            <a:avLst/>
          </a:prstGeom>
          <a:noFill/>
          <a:ln w="12700">
            <a:solidFill>
              <a:srgbClr val="B89A5A"/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8869680" y="4901184"/>
            <a:ext cx="0" cy="128016"/>
          </a:xfrm>
          <a:prstGeom prst="line">
            <a:avLst/>
          </a:prstGeom>
          <a:noFill/>
          <a:ln w="12700">
            <a:solidFill>
              <a:srgbClr val="B89A5A"/>
            </a:solidFill>
            <a:prstDash val="solid"/>
          </a:ln>
        </p:spPr>
      </p:sp>
      <p:sp>
        <p:nvSpPr>
          <p:cNvPr id="159" name="Text 157"/>
          <p:cNvSpPr/>
          <p:nvPr/>
        </p:nvSpPr>
        <p:spPr>
          <a:xfrm>
            <a:off x="274320" y="4974336"/>
            <a:ext cx="8595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22 Cents = 968 Sq.ft Plot  ·  1,500 Sq.ft Built-up Area  ·  Garden + Trees all around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0E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C0E0F0"/>
          </a:solidFill>
          <a:ln w="12700">
            <a:solidFill>
              <a:srgbClr val="C0E0F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57200"/>
            <a:ext cx="9144000" cy="457200"/>
          </a:xfrm>
          <a:prstGeom prst="rect">
            <a:avLst/>
          </a:prstGeom>
          <a:solidFill>
            <a:srgbClr val="D8ECC0"/>
          </a:solidFill>
          <a:ln w="12700">
            <a:solidFill>
              <a:srgbClr val="D8EC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457200"/>
            <a:ext cx="8814816" cy="4279392"/>
          </a:xfrm>
          <a:prstGeom prst="rect">
            <a:avLst/>
          </a:prstGeom>
          <a:solidFill>
            <a:srgbClr val="B8D890"/>
          </a:solidFill>
          <a:ln w="31750">
            <a:solidFill>
              <a:srgbClr val="4A702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4592" y="457200"/>
            <a:ext cx="8814816" cy="146304"/>
          </a:xfrm>
          <a:prstGeom prst="rect">
            <a:avLst/>
          </a:prstGeom>
          <a:solidFill>
            <a:srgbClr val="D0C088"/>
          </a:solidFill>
          <a:ln w="6350">
            <a:solidFill>
              <a:srgbClr val="A8985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64592" y="4590288"/>
            <a:ext cx="8814816" cy="146304"/>
          </a:xfrm>
          <a:prstGeom prst="rect">
            <a:avLst/>
          </a:prstGeom>
          <a:solidFill>
            <a:srgbClr val="D0C088"/>
          </a:solidFill>
          <a:ln w="6350">
            <a:solidFill>
              <a:srgbClr val="A8985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4592" y="457200"/>
            <a:ext cx="146304" cy="4279392"/>
          </a:xfrm>
          <a:prstGeom prst="rect">
            <a:avLst/>
          </a:prstGeom>
          <a:solidFill>
            <a:srgbClr val="D0C088"/>
          </a:solidFill>
          <a:ln w="6350">
            <a:solidFill>
              <a:srgbClr val="A8985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833104" y="457200"/>
            <a:ext cx="146304" cy="4279392"/>
          </a:xfrm>
          <a:prstGeom prst="rect">
            <a:avLst/>
          </a:prstGeom>
          <a:solidFill>
            <a:srgbClr val="D0C088"/>
          </a:solidFill>
          <a:ln w="6350">
            <a:solidFill>
              <a:srgbClr val="A8985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4553712"/>
            <a:ext cx="9144000" cy="589788"/>
          </a:xfrm>
          <a:prstGeom prst="rect">
            <a:avLst/>
          </a:prstGeom>
          <a:solidFill>
            <a:srgbClr val="B8A870"/>
          </a:solidFill>
          <a:ln w="12700">
            <a:solidFill>
              <a:srgbClr val="B8A87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4846320"/>
            <a:ext cx="9144000" cy="0"/>
          </a:xfrm>
          <a:prstGeom prst="line">
            <a:avLst/>
          </a:prstGeom>
          <a:noFill/>
          <a:ln w="15240">
            <a:solidFill>
              <a:srgbClr val="E0D090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0" y="4663440"/>
            <a:ext cx="9144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200" dirty="0">
                <a:solidFill>
                  <a:srgbClr val="7A68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PALLADAM MAIN ROAD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822192" y="4297680"/>
            <a:ext cx="1499616" cy="274320"/>
          </a:xfrm>
          <a:prstGeom prst="rect">
            <a:avLst/>
          </a:prstGeom>
          <a:solidFill>
            <a:srgbClr val="C8B878"/>
          </a:solidFill>
          <a:ln w="12700">
            <a:solidFill>
              <a:srgbClr val="C8B87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66160" y="3950208"/>
            <a:ext cx="256032" cy="621792"/>
          </a:xfrm>
          <a:prstGeom prst="rect">
            <a:avLst/>
          </a:prstGeom>
          <a:solidFill>
            <a:srgbClr val="B89A5A"/>
          </a:solidFill>
          <a:ln w="12700">
            <a:solidFill>
              <a:srgbClr val="9A7A3A"/>
            </a:solidFill>
            <a:prstDash val="solid"/>
          </a:ln>
          <a:effectLst>
            <a:outerShdw blurRad="508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321808" y="3950208"/>
            <a:ext cx="256032" cy="621792"/>
          </a:xfrm>
          <a:prstGeom prst="rect">
            <a:avLst/>
          </a:prstGeom>
          <a:solidFill>
            <a:srgbClr val="B89A5A"/>
          </a:solidFill>
          <a:ln w="12700">
            <a:solidFill>
              <a:srgbClr val="9A7A3A"/>
            </a:solidFill>
            <a:prstDash val="solid"/>
          </a:ln>
          <a:effectLst>
            <a:outerShdw blurRad="50800" dist="25400" dir="81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547872" y="3849624"/>
            <a:ext cx="292608" cy="118872"/>
          </a:xfrm>
          <a:prstGeom prst="rect">
            <a:avLst/>
          </a:prstGeom>
          <a:solidFill>
            <a:srgbClr val="D4B878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303520" y="3849624"/>
            <a:ext cx="292608" cy="118872"/>
          </a:xfrm>
          <a:prstGeom prst="rect">
            <a:avLst/>
          </a:prstGeom>
          <a:solidFill>
            <a:srgbClr val="D4B878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66160" y="3767328"/>
            <a:ext cx="2011680" cy="109728"/>
          </a:xfrm>
          <a:prstGeom prst="rect">
            <a:avLst/>
          </a:prstGeom>
          <a:solidFill>
            <a:srgbClr val="C8A860"/>
          </a:solidFill>
          <a:ln w="6350">
            <a:solidFill>
              <a:srgbClr val="9A784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66160" y="3758184"/>
            <a:ext cx="2011680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1412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JASMORA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3931920" y="4023360"/>
            <a:ext cx="73152" cy="530352"/>
          </a:xfrm>
          <a:prstGeom prst="rect">
            <a:avLst/>
          </a:prstGeom>
          <a:solidFill>
            <a:srgbClr val="8A7040"/>
          </a:solidFill>
          <a:ln w="12700">
            <a:solidFill>
              <a:srgbClr val="8A704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151376" y="4023360"/>
            <a:ext cx="73152" cy="530352"/>
          </a:xfrm>
          <a:prstGeom prst="rect">
            <a:avLst/>
          </a:prstGeom>
          <a:solidFill>
            <a:srgbClr val="8A7040"/>
          </a:solidFill>
          <a:ln w="12700">
            <a:solidFill>
              <a:srgbClr val="8A704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370832" y="4023360"/>
            <a:ext cx="73152" cy="530352"/>
          </a:xfrm>
          <a:prstGeom prst="rect">
            <a:avLst/>
          </a:prstGeom>
          <a:solidFill>
            <a:srgbClr val="8A7040"/>
          </a:solidFill>
          <a:ln w="12700">
            <a:solidFill>
              <a:srgbClr val="8A704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90288" y="4023360"/>
            <a:ext cx="73152" cy="530352"/>
          </a:xfrm>
          <a:prstGeom prst="rect">
            <a:avLst/>
          </a:prstGeom>
          <a:solidFill>
            <a:srgbClr val="8A7040"/>
          </a:solidFill>
          <a:ln w="12700">
            <a:solidFill>
              <a:srgbClr val="8A704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809744" y="4023360"/>
            <a:ext cx="73152" cy="530352"/>
          </a:xfrm>
          <a:prstGeom prst="rect">
            <a:avLst/>
          </a:prstGeom>
          <a:solidFill>
            <a:srgbClr val="8A7040"/>
          </a:solidFill>
          <a:ln w="12700">
            <a:solidFill>
              <a:srgbClr val="8A704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0" y="4023360"/>
            <a:ext cx="73152" cy="530352"/>
          </a:xfrm>
          <a:prstGeom prst="rect">
            <a:avLst/>
          </a:prstGeom>
          <a:solidFill>
            <a:srgbClr val="8A7040"/>
          </a:solidFill>
          <a:ln w="12700">
            <a:solidFill>
              <a:srgbClr val="8A704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364992" y="4498848"/>
            <a:ext cx="24140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kern="0" spc="50" dirty="0">
                <a:solidFill>
                  <a:srgbClr val="7A60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GRAND ENTRANCE</a:t>
            </a:r>
            <a:endParaRPr lang="en-US" sz="750" dirty="0"/>
          </a:p>
        </p:txBody>
      </p:sp>
      <p:sp>
        <p:nvSpPr>
          <p:cNvPr id="26" name="Shape 24"/>
          <p:cNvSpPr/>
          <p:nvPr/>
        </p:nvSpPr>
        <p:spPr>
          <a:xfrm>
            <a:off x="3986784" y="2240280"/>
            <a:ext cx="1170432" cy="2075688"/>
          </a:xfrm>
          <a:prstGeom prst="rect">
            <a:avLst/>
          </a:prstGeom>
          <a:solidFill>
            <a:srgbClr val="D8C878"/>
          </a:solidFill>
          <a:ln w="3810">
            <a:solidFill>
              <a:srgbClr val="B0A05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72000" y="2240280"/>
            <a:ext cx="0" cy="2075688"/>
          </a:xfrm>
          <a:prstGeom prst="line">
            <a:avLst/>
          </a:prstGeom>
          <a:noFill/>
          <a:ln w="7620">
            <a:solidFill>
              <a:srgbClr val="ECD898"/>
            </a:solidFill>
            <a:prstDash val="dash"/>
          </a:ln>
        </p:spPr>
      </p:sp>
      <p:sp>
        <p:nvSpPr>
          <p:cNvPr id="28" name="Text 26"/>
          <p:cNvSpPr/>
          <p:nvPr/>
        </p:nvSpPr>
        <p:spPr>
          <a:xfrm>
            <a:off x="3840480" y="3291840"/>
            <a:ext cx="1463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dirty="0">
                <a:solidFill>
                  <a:srgbClr val="7A60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LUSH DRIVEWAY</a:t>
            </a:r>
            <a:endParaRPr lang="en-US" sz="650" dirty="0"/>
          </a:p>
        </p:txBody>
      </p:sp>
      <p:sp>
        <p:nvSpPr>
          <p:cNvPr id="29" name="Shape 27"/>
          <p:cNvSpPr/>
          <p:nvPr/>
        </p:nvSpPr>
        <p:spPr>
          <a:xfrm>
            <a:off x="3785616" y="2304288"/>
            <a:ext cx="201168" cy="182880"/>
          </a:xfrm>
          <a:prstGeom prst="ellipse">
            <a:avLst/>
          </a:prstGeom>
          <a:solidFill>
            <a:srgbClr val="3A9020"/>
          </a:solidFill>
          <a:ln w="12700">
            <a:solidFill>
              <a:srgbClr val="2A701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157216" y="2304288"/>
            <a:ext cx="201168" cy="182880"/>
          </a:xfrm>
          <a:prstGeom prst="ellipse">
            <a:avLst/>
          </a:prstGeom>
          <a:solidFill>
            <a:srgbClr val="3A9020"/>
          </a:solidFill>
          <a:ln w="12700">
            <a:solidFill>
              <a:srgbClr val="2A701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785616" y="2688336"/>
            <a:ext cx="201168" cy="182880"/>
          </a:xfrm>
          <a:prstGeom prst="ellipse">
            <a:avLst/>
          </a:prstGeom>
          <a:solidFill>
            <a:srgbClr val="3A9020"/>
          </a:solidFill>
          <a:ln w="12700">
            <a:solidFill>
              <a:srgbClr val="2A701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157216" y="2688336"/>
            <a:ext cx="201168" cy="182880"/>
          </a:xfrm>
          <a:prstGeom prst="ellipse">
            <a:avLst/>
          </a:prstGeom>
          <a:solidFill>
            <a:srgbClr val="3A9020"/>
          </a:solidFill>
          <a:ln w="12700">
            <a:solidFill>
              <a:srgbClr val="2A701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785616" y="3072384"/>
            <a:ext cx="201168" cy="182880"/>
          </a:xfrm>
          <a:prstGeom prst="ellipse">
            <a:avLst/>
          </a:prstGeom>
          <a:solidFill>
            <a:srgbClr val="3A9020"/>
          </a:solidFill>
          <a:ln w="12700">
            <a:solidFill>
              <a:srgbClr val="2A701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157216" y="3072384"/>
            <a:ext cx="201168" cy="182880"/>
          </a:xfrm>
          <a:prstGeom prst="ellipse">
            <a:avLst/>
          </a:prstGeom>
          <a:solidFill>
            <a:srgbClr val="3A9020"/>
          </a:solidFill>
          <a:ln w="12700">
            <a:solidFill>
              <a:srgbClr val="2A701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785616" y="3456432"/>
            <a:ext cx="201168" cy="182880"/>
          </a:xfrm>
          <a:prstGeom prst="ellipse">
            <a:avLst/>
          </a:prstGeom>
          <a:solidFill>
            <a:srgbClr val="3A9020"/>
          </a:solidFill>
          <a:ln w="12700">
            <a:solidFill>
              <a:srgbClr val="2A701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57216" y="3456432"/>
            <a:ext cx="201168" cy="182880"/>
          </a:xfrm>
          <a:prstGeom prst="ellipse">
            <a:avLst/>
          </a:prstGeom>
          <a:solidFill>
            <a:srgbClr val="3A9020"/>
          </a:solidFill>
          <a:ln w="12700">
            <a:solidFill>
              <a:srgbClr val="2A701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785616" y="3840480"/>
            <a:ext cx="201168" cy="182880"/>
          </a:xfrm>
          <a:prstGeom prst="ellipse">
            <a:avLst/>
          </a:prstGeom>
          <a:solidFill>
            <a:srgbClr val="3A9020"/>
          </a:solidFill>
          <a:ln w="12700">
            <a:solidFill>
              <a:srgbClr val="2A701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157216" y="3840480"/>
            <a:ext cx="201168" cy="182880"/>
          </a:xfrm>
          <a:prstGeom prst="ellipse">
            <a:avLst/>
          </a:prstGeom>
          <a:solidFill>
            <a:srgbClr val="3A9020"/>
          </a:solidFill>
          <a:ln w="12700">
            <a:solidFill>
              <a:srgbClr val="2A701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803904" y="1783080"/>
            <a:ext cx="1536192" cy="530352"/>
          </a:xfrm>
          <a:prstGeom prst="ellipse">
            <a:avLst/>
          </a:prstGeom>
          <a:solidFill>
            <a:srgbClr val="D0B870"/>
          </a:solidFill>
          <a:ln w="12700">
            <a:solidFill>
              <a:srgbClr val="A8905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968496" y="1847088"/>
            <a:ext cx="1207008" cy="384048"/>
          </a:xfrm>
          <a:prstGeom prst="ellipse">
            <a:avLst/>
          </a:prstGeom>
          <a:solidFill>
            <a:srgbClr val="88B840"/>
          </a:solidFill>
          <a:ln w="6350">
            <a:solidFill>
              <a:srgbClr val="60A02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151376" y="1901952"/>
            <a:ext cx="841248" cy="274320"/>
          </a:xfrm>
          <a:prstGeom prst="ellipse">
            <a:avLst/>
          </a:prstGeom>
          <a:solidFill>
            <a:srgbClr val="F0C840"/>
          </a:solidFill>
          <a:ln w="12700">
            <a:solidFill>
              <a:srgbClr val="C0A02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474720" y="2359152"/>
            <a:ext cx="21945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dirty="0">
                <a:solidFill>
                  <a:srgbClr val="6A50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ARRIVAL PLAZA</a:t>
            </a:r>
            <a:endParaRPr lang="en-US" sz="650" dirty="0"/>
          </a:p>
        </p:txBody>
      </p:sp>
      <p:sp>
        <p:nvSpPr>
          <p:cNvPr id="43" name="Shape 41"/>
          <p:cNvSpPr/>
          <p:nvPr/>
        </p:nvSpPr>
        <p:spPr>
          <a:xfrm>
            <a:off x="310896" y="2176272"/>
            <a:ext cx="8522208" cy="219456"/>
          </a:xfrm>
          <a:prstGeom prst="rect">
            <a:avLst/>
          </a:prstGeom>
          <a:solidFill>
            <a:srgbClr val="D0C070">
              <a:alpha val="75000"/>
            </a:srgbClr>
          </a:solidFill>
          <a:ln w="3810">
            <a:solidFill>
              <a:srgbClr val="B0A05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852160" y="603504"/>
            <a:ext cx="219456" cy="3986784"/>
          </a:xfrm>
          <a:prstGeom prst="rect">
            <a:avLst/>
          </a:prstGeom>
          <a:solidFill>
            <a:srgbClr val="D0C070">
              <a:alpha val="75000"/>
            </a:srgbClr>
          </a:solidFill>
          <a:ln w="3810">
            <a:solidFill>
              <a:srgbClr val="B0A05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9184" y="2450592"/>
            <a:ext cx="3657600" cy="1719072"/>
          </a:xfrm>
          <a:prstGeom prst="rect">
            <a:avLst/>
          </a:prstGeom>
          <a:solidFill>
            <a:srgbClr val="5A9830">
              <a:alpha val="72000"/>
            </a:srgbClr>
          </a:solidFill>
          <a:ln w="10160">
            <a:solidFill>
              <a:srgbClr val="3A7010"/>
            </a:solidFill>
            <a:prstDash val="dash"/>
          </a:ln>
        </p:spPr>
      </p:sp>
      <p:sp>
        <p:nvSpPr>
          <p:cNvPr id="46" name="Text 44"/>
          <p:cNvSpPr/>
          <p:nvPr/>
        </p:nvSpPr>
        <p:spPr>
          <a:xfrm>
            <a:off x="365760" y="2487168"/>
            <a:ext cx="3566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1A500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PUBLIC OUTDOOR  ·  50 Cents</a:t>
            </a:r>
            <a:endParaRPr lang="en-US" sz="750" dirty="0"/>
          </a:p>
        </p:txBody>
      </p:sp>
      <p:sp>
        <p:nvSpPr>
          <p:cNvPr id="47" name="Shape 45"/>
          <p:cNvSpPr/>
          <p:nvPr/>
        </p:nvSpPr>
        <p:spPr>
          <a:xfrm>
            <a:off x="420624" y="2743200"/>
            <a:ext cx="1645920" cy="1207008"/>
          </a:xfrm>
          <a:prstGeom prst="rect">
            <a:avLst/>
          </a:prstGeom>
          <a:solidFill>
            <a:srgbClr val="3A9020"/>
          </a:solidFill>
          <a:ln w="6350">
            <a:solidFill>
              <a:srgbClr val="5AB04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33272" y="3108960"/>
            <a:ext cx="457200" cy="384048"/>
          </a:xfrm>
          <a:prstGeom prst="ellipse">
            <a:avLst/>
          </a:prstGeom>
          <a:solidFill>
            <a:srgbClr val="50A830">
              <a:alpha val="60000"/>
            </a:srgbClr>
          </a:solidFill>
          <a:ln w="6350">
            <a:solidFill>
              <a:srgbClr val="70C05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20624" y="3858768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dirty="0">
                <a:solidFill>
                  <a:srgbClr val="1A500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Soccer/Cricket</a:t>
            </a:r>
            <a:endParaRPr lang="en-US" sz="650" dirty="0"/>
          </a:p>
        </p:txBody>
      </p:sp>
      <p:sp>
        <p:nvSpPr>
          <p:cNvPr id="50" name="Shape 48"/>
          <p:cNvSpPr/>
          <p:nvPr/>
        </p:nvSpPr>
        <p:spPr>
          <a:xfrm>
            <a:off x="2157984" y="2743200"/>
            <a:ext cx="777240" cy="566928"/>
          </a:xfrm>
          <a:prstGeom prst="rect">
            <a:avLst/>
          </a:prstGeom>
          <a:solidFill>
            <a:srgbClr val="7A5838"/>
          </a:solidFill>
          <a:ln w="6350">
            <a:solidFill>
              <a:srgbClr val="9A7858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157984" y="3200400"/>
            <a:ext cx="777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dirty="0">
                <a:solidFill>
                  <a:srgbClr val="F0E0D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Badm.</a:t>
            </a:r>
            <a:endParaRPr lang="en-US" sz="650" dirty="0"/>
          </a:p>
        </p:txBody>
      </p:sp>
      <p:sp>
        <p:nvSpPr>
          <p:cNvPr id="52" name="Shape 50"/>
          <p:cNvSpPr/>
          <p:nvPr/>
        </p:nvSpPr>
        <p:spPr>
          <a:xfrm>
            <a:off x="2157984" y="3383280"/>
            <a:ext cx="777240" cy="566928"/>
          </a:xfrm>
          <a:prstGeom prst="rect">
            <a:avLst/>
          </a:prstGeom>
          <a:solidFill>
            <a:srgbClr val="285870"/>
          </a:solidFill>
          <a:ln w="6350">
            <a:solidFill>
              <a:srgbClr val="48789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157984" y="3840480"/>
            <a:ext cx="777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dirty="0">
                <a:solidFill>
                  <a:srgbClr val="C0E0F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Pickle</a:t>
            </a:r>
            <a:endParaRPr lang="en-US" sz="650" dirty="0"/>
          </a:p>
        </p:txBody>
      </p:sp>
      <p:sp>
        <p:nvSpPr>
          <p:cNvPr id="54" name="Shape 52"/>
          <p:cNvSpPr/>
          <p:nvPr/>
        </p:nvSpPr>
        <p:spPr>
          <a:xfrm>
            <a:off x="3044952" y="2697480"/>
            <a:ext cx="822960" cy="1261872"/>
          </a:xfrm>
          <a:prstGeom prst="ellipse">
            <a:avLst/>
          </a:prstGeom>
          <a:solidFill>
            <a:srgbClr val="B0C888">
              <a:alpha val="60000"/>
            </a:srgbClr>
          </a:solidFill>
          <a:ln w="38100">
            <a:solidFill>
              <a:srgbClr val="70885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999232" y="3886200"/>
            <a:ext cx="868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dirty="0">
                <a:solidFill>
                  <a:srgbClr val="4A60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Track</a:t>
            </a:r>
            <a:endParaRPr lang="en-US" sz="650" dirty="0"/>
          </a:p>
        </p:txBody>
      </p:sp>
      <p:sp>
        <p:nvSpPr>
          <p:cNvPr id="56" name="Shape 54"/>
          <p:cNvSpPr/>
          <p:nvPr/>
        </p:nvSpPr>
        <p:spPr>
          <a:xfrm>
            <a:off x="6108192" y="2450592"/>
            <a:ext cx="2743200" cy="1719072"/>
          </a:xfrm>
          <a:prstGeom prst="rect">
            <a:avLst/>
          </a:prstGeom>
          <a:solidFill>
            <a:srgbClr val="C8A050">
              <a:alpha val="62000"/>
            </a:srgbClr>
          </a:solidFill>
          <a:ln w="10160">
            <a:solidFill>
              <a:srgbClr val="907030"/>
            </a:solidFill>
            <a:prstDash val="dash"/>
          </a:ln>
        </p:spPr>
      </p:sp>
      <p:sp>
        <p:nvSpPr>
          <p:cNvPr id="57" name="Text 55"/>
          <p:cNvSpPr/>
          <p:nvPr/>
        </p:nvSpPr>
        <p:spPr>
          <a:xfrm>
            <a:off x="6144768" y="248716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5A380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RESIDENT CLUB  ·  60 Cents</a:t>
            </a:r>
            <a:endParaRPr lang="en-US" sz="750" dirty="0"/>
          </a:p>
        </p:txBody>
      </p:sp>
      <p:sp>
        <p:nvSpPr>
          <p:cNvPr id="58" name="Shape 56"/>
          <p:cNvSpPr/>
          <p:nvPr/>
        </p:nvSpPr>
        <p:spPr>
          <a:xfrm>
            <a:off x="6199632" y="2743200"/>
            <a:ext cx="1463040" cy="1051560"/>
          </a:xfrm>
          <a:prstGeom prst="rect">
            <a:avLst/>
          </a:prstGeom>
          <a:solidFill>
            <a:srgbClr val="C8A060"/>
          </a:solidFill>
          <a:ln w="6350">
            <a:solidFill>
              <a:srgbClr val="00000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9" name="Shape 57"/>
          <p:cNvSpPr/>
          <p:nvPr/>
        </p:nvSpPr>
        <p:spPr>
          <a:xfrm>
            <a:off x="6153912" y="2423160"/>
            <a:ext cx="1554480" cy="347472"/>
          </a:xfrm>
          <a:prstGeom prst="rect">
            <a:avLst/>
          </a:prstGeom>
          <a:solidFill>
            <a:srgbClr val="9A6820"/>
          </a:solidFill>
          <a:ln w="12700">
            <a:solidFill>
              <a:srgbClr val="9A682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6414516" y="2907792"/>
            <a:ext cx="201168" cy="164592"/>
          </a:xfrm>
          <a:prstGeom prst="rect">
            <a:avLst/>
          </a:prstGeom>
          <a:solidFill>
            <a:srgbClr val="D8C890">
              <a:alpha val="80000"/>
            </a:srgbClr>
          </a:solidFill>
          <a:ln w="6350">
            <a:solidFill>
              <a:srgbClr val="B0A06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6830568" y="2907792"/>
            <a:ext cx="201168" cy="164592"/>
          </a:xfrm>
          <a:prstGeom prst="rect">
            <a:avLst/>
          </a:prstGeom>
          <a:solidFill>
            <a:srgbClr val="D8C890">
              <a:alpha val="80000"/>
            </a:srgbClr>
          </a:solidFill>
          <a:ln w="6350">
            <a:solidFill>
              <a:srgbClr val="B0A06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7246620" y="2907792"/>
            <a:ext cx="201168" cy="164592"/>
          </a:xfrm>
          <a:prstGeom prst="rect">
            <a:avLst/>
          </a:prstGeom>
          <a:solidFill>
            <a:srgbClr val="D8C890">
              <a:alpha val="80000"/>
            </a:srgbClr>
          </a:solidFill>
          <a:ln w="6350">
            <a:solidFill>
              <a:srgbClr val="B0A06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6793992" y="3410712"/>
            <a:ext cx="274320" cy="384048"/>
          </a:xfrm>
          <a:prstGeom prst="roundRect">
            <a:avLst>
              <a:gd name="adj" fmla="val 16667"/>
            </a:avLst>
          </a:prstGeom>
          <a:solidFill>
            <a:srgbClr val="8A6030"/>
          </a:solidFill>
          <a:ln w="6350">
            <a:solidFill>
              <a:srgbClr val="6A402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7790688" y="2816352"/>
            <a:ext cx="960120" cy="713232"/>
          </a:xfrm>
          <a:prstGeom prst="roundRect">
            <a:avLst>
              <a:gd name="adj" fmla="val 19231"/>
            </a:avLst>
          </a:prstGeom>
          <a:solidFill>
            <a:srgbClr val="4080C0"/>
          </a:solidFill>
          <a:ln w="12700">
            <a:solidFill>
              <a:srgbClr val="2060A0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5" name="Shape 63"/>
          <p:cNvSpPr/>
          <p:nvPr/>
        </p:nvSpPr>
        <p:spPr>
          <a:xfrm>
            <a:off x="7882128" y="2907792"/>
            <a:ext cx="777240" cy="285293"/>
          </a:xfrm>
          <a:prstGeom prst="ellipse">
            <a:avLst/>
          </a:prstGeom>
          <a:solidFill>
            <a:srgbClr val="80C0E8">
              <a:alpha val="50000"/>
            </a:srgbClr>
          </a:solidFill>
          <a:ln w="12700">
            <a:solidFill>
              <a:srgbClr val="80C0E8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7973568" y="3172968"/>
            <a:ext cx="384048" cy="178308"/>
          </a:xfrm>
          <a:prstGeom prst="ellipse">
            <a:avLst/>
          </a:prstGeom>
          <a:solidFill>
            <a:srgbClr val="A0D0F0">
              <a:alpha val="40000"/>
            </a:srgbClr>
          </a:solidFill>
          <a:ln w="12700">
            <a:solidFill>
              <a:srgbClr val="A0D0F0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199632" y="3858768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dirty="0">
                <a:solidFill>
                  <a:srgbClr val="5A380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Clubhouse</a:t>
            </a:r>
            <a:endParaRPr lang="en-US" sz="650" dirty="0"/>
          </a:p>
        </p:txBody>
      </p:sp>
      <p:sp>
        <p:nvSpPr>
          <p:cNvPr id="68" name="Text 66"/>
          <p:cNvSpPr/>
          <p:nvPr/>
        </p:nvSpPr>
        <p:spPr>
          <a:xfrm>
            <a:off x="7772400" y="3566160"/>
            <a:ext cx="10058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dirty="0">
                <a:solidFill>
                  <a:srgbClr val="4080C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Pool</a:t>
            </a:r>
            <a:endParaRPr lang="en-US" sz="650" dirty="0"/>
          </a:p>
        </p:txBody>
      </p:sp>
      <p:sp>
        <p:nvSpPr>
          <p:cNvPr id="69" name="Shape 67"/>
          <p:cNvSpPr/>
          <p:nvPr/>
        </p:nvSpPr>
        <p:spPr>
          <a:xfrm>
            <a:off x="329184" y="621792"/>
            <a:ext cx="8485632" cy="1901952"/>
          </a:xfrm>
          <a:prstGeom prst="rect">
            <a:avLst/>
          </a:prstGeom>
          <a:solidFill>
            <a:srgbClr val="C0D898">
              <a:alpha val="72000"/>
            </a:srgbClr>
          </a:solidFill>
          <a:ln w="6350">
            <a:solidFill>
              <a:srgbClr val="80A860"/>
            </a:solidFill>
            <a:prstDash val="dash"/>
          </a:ln>
        </p:spPr>
      </p:sp>
      <p:sp>
        <p:nvSpPr>
          <p:cNvPr id="70" name="Text 68"/>
          <p:cNvSpPr/>
          <p:nvPr/>
        </p:nvSpPr>
        <p:spPr>
          <a:xfrm>
            <a:off x="365760" y="658368"/>
            <a:ext cx="8412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kern="0" spc="100" dirty="0">
                <a:solidFill>
                  <a:srgbClr val="2A50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33 RESIDENTIAL PLOTS — 22 CENTS EACH  ·  Gated Community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384048" y="914400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475488" y="969264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438912" y="932688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384048" y="1408176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475488" y="1463040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438912" y="1426464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384048" y="1901952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475488" y="1956816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438912" y="1920240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1152144" y="914400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1243584" y="969264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1207008" y="932688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1152144" y="1408176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1243584" y="1463040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1207008" y="1426464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1152144" y="1901952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1243584" y="1956816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1207008" y="1920240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1920240" y="914400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2011680" y="969264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1975104" y="932688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1920240" y="1408176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2011680" y="1463040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975104" y="1426464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1920240" y="1901952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2011680" y="1956816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975104" y="1920240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2688336" y="914400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2779776" y="969264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2743200" y="932688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2688336" y="1408176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2779776" y="1463040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2743200" y="1426464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2688336" y="1901952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2779776" y="1956816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2743200" y="1920240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3456432" y="914400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3547872" y="969264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3511296" y="932688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3456432" y="1408176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3547872" y="1463040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3511296" y="1426464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3456432" y="1901952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3547872" y="1956816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3511296" y="1920240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4224528" y="914400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4315968" y="969264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4279392" y="932688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4224528" y="1408176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4315968" y="1463040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4279392" y="1426464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4224528" y="1901952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4315968" y="1956816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4279392" y="1920240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4992624" y="914400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5084064" y="969264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5047488" y="932688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4992624" y="1408176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5084064" y="1463040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5047488" y="1426464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4992624" y="1901952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5084064" y="1956816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5047488" y="1920240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5760720" y="914400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5852160" y="969264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5815584" y="932688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5760720" y="1408176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5852160" y="1463040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5815584" y="1426464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5760720" y="1901952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5852160" y="1956816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5815584" y="1920240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6528816" y="914400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6620256" y="969264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6583680" y="932688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6528816" y="1408176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6620256" y="1463040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6583680" y="1426464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6528816" y="1901952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6620256" y="1956816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6583680" y="1920240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7296912" y="914400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7388352" y="969264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7351776" y="932688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7296912" y="1408176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7388352" y="1463040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7351776" y="1426464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7296912" y="1901952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7388352" y="1956816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7351776" y="1920240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8065008" y="914400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8156448" y="969264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8119872" y="932688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8065008" y="1408176"/>
            <a:ext cx="694944" cy="420624"/>
          </a:xfrm>
          <a:prstGeom prst="rect">
            <a:avLst/>
          </a:prstGeom>
          <a:solidFill>
            <a:srgbClr val="C0D89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8156448" y="1463040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8119872" y="1426464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8065008" y="1901952"/>
            <a:ext cx="694944" cy="420624"/>
          </a:xfrm>
          <a:prstGeom prst="rect">
            <a:avLst/>
          </a:prstGeom>
          <a:solidFill>
            <a:srgbClr val="D0E4A8"/>
          </a:solidFill>
          <a:ln w="3810">
            <a:solidFill>
              <a:srgbClr val="80A860"/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8156448" y="1956816"/>
            <a:ext cx="512064" cy="256032"/>
          </a:xfrm>
          <a:prstGeom prst="rect">
            <a:avLst/>
          </a:prstGeom>
          <a:solidFill>
            <a:srgbClr val="E8D8B0"/>
          </a:solidFill>
          <a:ln w="3810">
            <a:solidFill>
              <a:srgbClr val="C0A870"/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8119872" y="1920240"/>
            <a:ext cx="585216" cy="91440"/>
          </a:xfrm>
          <a:prstGeom prst="rect">
            <a:avLst/>
          </a:prstGeom>
          <a:solidFill>
            <a:srgbClr val="9A6020"/>
          </a:solidFill>
          <a:ln w="12700">
            <a:solidFill>
              <a:srgbClr val="9A6020"/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30352" y="493776"/>
            <a:ext cx="36576" cy="10972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446227" y="292608"/>
            <a:ext cx="204826" cy="16459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468173" y="219456"/>
            <a:ext cx="160934" cy="138989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493776" y="164592"/>
            <a:ext cx="109728" cy="102413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1353312" y="493776"/>
            <a:ext cx="36576" cy="10972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1269187" y="292608"/>
            <a:ext cx="204826" cy="16459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1291133" y="219456"/>
            <a:ext cx="160934" cy="138989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1316736" y="164592"/>
            <a:ext cx="109728" cy="102413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2176272" y="493776"/>
            <a:ext cx="36576" cy="10972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2092147" y="292608"/>
            <a:ext cx="204826" cy="16459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2114093" y="219456"/>
            <a:ext cx="160934" cy="138989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2139696" y="164592"/>
            <a:ext cx="109728" cy="102413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2999232" y="493776"/>
            <a:ext cx="36576" cy="10972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2915107" y="292608"/>
            <a:ext cx="204826" cy="16459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2937053" y="219456"/>
            <a:ext cx="160934" cy="138989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2962656" y="164592"/>
            <a:ext cx="109728" cy="102413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3822192" y="493776"/>
            <a:ext cx="36576" cy="10972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3738067" y="292608"/>
            <a:ext cx="204826" cy="16459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3760013" y="219456"/>
            <a:ext cx="160934" cy="138989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3785616" y="164592"/>
            <a:ext cx="109728" cy="102413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4645152" y="493776"/>
            <a:ext cx="36576" cy="10972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4561027" y="292608"/>
            <a:ext cx="204826" cy="16459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4582973" y="219456"/>
            <a:ext cx="160934" cy="138989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4608576" y="164592"/>
            <a:ext cx="109728" cy="102413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5468112" y="493776"/>
            <a:ext cx="36576" cy="10972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5383987" y="292608"/>
            <a:ext cx="204826" cy="16459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5405933" y="219456"/>
            <a:ext cx="160934" cy="138989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5431536" y="164592"/>
            <a:ext cx="109728" cy="102413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6291072" y="493776"/>
            <a:ext cx="36576" cy="10972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6206947" y="292608"/>
            <a:ext cx="204826" cy="16459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6228893" y="219456"/>
            <a:ext cx="160934" cy="138989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6254496" y="164592"/>
            <a:ext cx="109728" cy="102413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7114032" y="493776"/>
            <a:ext cx="36576" cy="10972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7029907" y="292608"/>
            <a:ext cx="204826" cy="16459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7051853" y="219456"/>
            <a:ext cx="160934" cy="138989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7077456" y="164592"/>
            <a:ext cx="109728" cy="102413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7936992" y="493776"/>
            <a:ext cx="36576" cy="109728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7852867" y="292608"/>
            <a:ext cx="204826" cy="164592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7874813" y="219456"/>
            <a:ext cx="160934" cy="138989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7900416" y="164592"/>
            <a:ext cx="109728" cy="102413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367589" y="932688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291876" y="751637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311628" y="685800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334670" y="636422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743493" y="932688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8667780" y="751637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8687532" y="685800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8710574" y="636422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367589" y="1709928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291876" y="1528877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311628" y="1463040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334670" y="1413662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8743493" y="1709928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8667780" y="1528877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8687532" y="1463040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8710574" y="1413662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367589" y="2487168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291876" y="2306117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311628" y="2240280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334670" y="2190902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8743493" y="2487168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8667780" y="2306117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8687532" y="2240280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8710574" y="2190902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367589" y="3264408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291876" y="3083357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311628" y="3017520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334670" y="2968142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8743493" y="3264408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8667780" y="3083357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8687532" y="3017520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8710574" y="2968142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367589" y="4041648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291876" y="3860597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311628" y="3794760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334670" y="3745382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8743493" y="4041648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8667780" y="3860597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8687532" y="3794760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8710574" y="3745382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3531413" y="2304288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3455700" y="2123237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3475452" y="2057400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3498494" y="2008022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5360213" y="2304288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5284500" y="2123237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5304252" y="2057400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5327294" y="2008022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3531413" y="2706624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59" name="Shape 257"/>
          <p:cNvSpPr/>
          <p:nvPr/>
        </p:nvSpPr>
        <p:spPr>
          <a:xfrm>
            <a:off x="3455700" y="2525573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60" name="Shape 258"/>
          <p:cNvSpPr/>
          <p:nvPr/>
        </p:nvSpPr>
        <p:spPr>
          <a:xfrm>
            <a:off x="3475452" y="2459736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61" name="Shape 259"/>
          <p:cNvSpPr/>
          <p:nvPr/>
        </p:nvSpPr>
        <p:spPr>
          <a:xfrm>
            <a:off x="3498494" y="2410358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>
            <a:off x="5360213" y="2706624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63" name="Shape 261"/>
          <p:cNvSpPr/>
          <p:nvPr/>
        </p:nvSpPr>
        <p:spPr>
          <a:xfrm>
            <a:off x="5284500" y="2525573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64" name="Shape 262"/>
          <p:cNvSpPr/>
          <p:nvPr/>
        </p:nvSpPr>
        <p:spPr>
          <a:xfrm>
            <a:off x="5304252" y="2459736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65" name="Shape 263"/>
          <p:cNvSpPr/>
          <p:nvPr/>
        </p:nvSpPr>
        <p:spPr>
          <a:xfrm>
            <a:off x="5327294" y="2410358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66" name="Shape 264"/>
          <p:cNvSpPr/>
          <p:nvPr/>
        </p:nvSpPr>
        <p:spPr>
          <a:xfrm>
            <a:off x="3531413" y="3108960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67" name="Shape 265"/>
          <p:cNvSpPr/>
          <p:nvPr/>
        </p:nvSpPr>
        <p:spPr>
          <a:xfrm>
            <a:off x="3455700" y="2927909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68" name="Shape 266"/>
          <p:cNvSpPr/>
          <p:nvPr/>
        </p:nvSpPr>
        <p:spPr>
          <a:xfrm>
            <a:off x="3475452" y="2862072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69" name="Shape 267"/>
          <p:cNvSpPr/>
          <p:nvPr/>
        </p:nvSpPr>
        <p:spPr>
          <a:xfrm>
            <a:off x="3498494" y="2812694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70" name="Shape 268"/>
          <p:cNvSpPr/>
          <p:nvPr/>
        </p:nvSpPr>
        <p:spPr>
          <a:xfrm>
            <a:off x="5360213" y="3108960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71" name="Shape 269"/>
          <p:cNvSpPr/>
          <p:nvPr/>
        </p:nvSpPr>
        <p:spPr>
          <a:xfrm>
            <a:off x="5284500" y="2927909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72" name="Shape 270"/>
          <p:cNvSpPr/>
          <p:nvPr/>
        </p:nvSpPr>
        <p:spPr>
          <a:xfrm>
            <a:off x="5304252" y="2862072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73" name="Shape 271"/>
          <p:cNvSpPr/>
          <p:nvPr/>
        </p:nvSpPr>
        <p:spPr>
          <a:xfrm>
            <a:off x="5327294" y="2812694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74" name="Shape 272"/>
          <p:cNvSpPr/>
          <p:nvPr/>
        </p:nvSpPr>
        <p:spPr>
          <a:xfrm>
            <a:off x="3531413" y="3511296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75" name="Shape 273"/>
          <p:cNvSpPr/>
          <p:nvPr/>
        </p:nvSpPr>
        <p:spPr>
          <a:xfrm>
            <a:off x="3455700" y="3330245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76" name="Shape 274"/>
          <p:cNvSpPr/>
          <p:nvPr/>
        </p:nvSpPr>
        <p:spPr>
          <a:xfrm>
            <a:off x="3475452" y="3264408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77" name="Shape 275"/>
          <p:cNvSpPr/>
          <p:nvPr/>
        </p:nvSpPr>
        <p:spPr>
          <a:xfrm>
            <a:off x="3498494" y="3215030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78" name="Shape 276"/>
          <p:cNvSpPr/>
          <p:nvPr/>
        </p:nvSpPr>
        <p:spPr>
          <a:xfrm>
            <a:off x="5360213" y="3511296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79" name="Shape 277"/>
          <p:cNvSpPr/>
          <p:nvPr/>
        </p:nvSpPr>
        <p:spPr>
          <a:xfrm>
            <a:off x="5284500" y="3330245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80" name="Shape 278"/>
          <p:cNvSpPr/>
          <p:nvPr/>
        </p:nvSpPr>
        <p:spPr>
          <a:xfrm>
            <a:off x="5304252" y="3264408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81" name="Shape 279"/>
          <p:cNvSpPr/>
          <p:nvPr/>
        </p:nvSpPr>
        <p:spPr>
          <a:xfrm>
            <a:off x="5327294" y="3215030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82" name="Shape 280"/>
          <p:cNvSpPr/>
          <p:nvPr/>
        </p:nvSpPr>
        <p:spPr>
          <a:xfrm>
            <a:off x="3531413" y="3913632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83" name="Shape 281"/>
          <p:cNvSpPr/>
          <p:nvPr/>
        </p:nvSpPr>
        <p:spPr>
          <a:xfrm>
            <a:off x="3455700" y="3732581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84" name="Shape 282"/>
          <p:cNvSpPr/>
          <p:nvPr/>
        </p:nvSpPr>
        <p:spPr>
          <a:xfrm>
            <a:off x="3475452" y="3666744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85" name="Shape 283"/>
          <p:cNvSpPr/>
          <p:nvPr/>
        </p:nvSpPr>
        <p:spPr>
          <a:xfrm>
            <a:off x="3498494" y="3617366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86" name="Shape 284"/>
          <p:cNvSpPr/>
          <p:nvPr/>
        </p:nvSpPr>
        <p:spPr>
          <a:xfrm>
            <a:off x="5360213" y="3913632"/>
            <a:ext cx="32918" cy="98755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287" name="Shape 285"/>
          <p:cNvSpPr/>
          <p:nvPr/>
        </p:nvSpPr>
        <p:spPr>
          <a:xfrm>
            <a:off x="5284500" y="3732581"/>
            <a:ext cx="184343" cy="148133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88" name="Shape 286"/>
          <p:cNvSpPr/>
          <p:nvPr/>
        </p:nvSpPr>
        <p:spPr>
          <a:xfrm>
            <a:off x="5304252" y="3666744"/>
            <a:ext cx="144841" cy="125090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289" name="Shape 287"/>
          <p:cNvSpPr/>
          <p:nvPr/>
        </p:nvSpPr>
        <p:spPr>
          <a:xfrm>
            <a:off x="5327294" y="3617366"/>
            <a:ext cx="98755" cy="9217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90" name="Shape 288"/>
          <p:cNvSpPr/>
          <p:nvPr/>
        </p:nvSpPr>
        <p:spPr>
          <a:xfrm>
            <a:off x="329184" y="2103120"/>
            <a:ext cx="3657600" cy="73152"/>
          </a:xfrm>
          <a:prstGeom prst="rect">
            <a:avLst/>
          </a:prstGeom>
          <a:solidFill>
            <a:srgbClr val="A0C870">
              <a:alpha val="70000"/>
            </a:srgbClr>
          </a:solidFill>
          <a:ln w="12700">
            <a:solidFill>
              <a:srgbClr val="A0C870"/>
            </a:solidFill>
            <a:prstDash val="solid"/>
          </a:ln>
        </p:spPr>
      </p:sp>
      <p:sp>
        <p:nvSpPr>
          <p:cNvPr id="291" name="Shape 289"/>
          <p:cNvSpPr/>
          <p:nvPr/>
        </p:nvSpPr>
        <p:spPr>
          <a:xfrm>
            <a:off x="5175504" y="2103120"/>
            <a:ext cx="3639312" cy="73152"/>
          </a:xfrm>
          <a:prstGeom prst="rect">
            <a:avLst/>
          </a:prstGeom>
          <a:solidFill>
            <a:srgbClr val="A0C870">
              <a:alpha val="70000"/>
            </a:srgbClr>
          </a:solidFill>
          <a:ln w="12700">
            <a:solidFill>
              <a:srgbClr val="A0C870"/>
            </a:solidFill>
            <a:prstDash val="solid"/>
          </a:ln>
        </p:spPr>
      </p:sp>
      <p:sp>
        <p:nvSpPr>
          <p:cNvPr id="292" name="Shape 290"/>
          <p:cNvSpPr/>
          <p:nvPr/>
        </p:nvSpPr>
        <p:spPr>
          <a:xfrm>
            <a:off x="3730752" y="2331720"/>
            <a:ext cx="36576" cy="182880"/>
          </a:xfrm>
          <a:prstGeom prst="rect">
            <a:avLst/>
          </a:prstGeom>
          <a:solidFill>
            <a:srgbClr val="888060"/>
          </a:solidFill>
          <a:ln w="12700">
            <a:solidFill>
              <a:srgbClr val="888060"/>
            </a:solidFill>
            <a:prstDash val="solid"/>
          </a:ln>
        </p:spPr>
      </p:sp>
      <p:sp>
        <p:nvSpPr>
          <p:cNvPr id="293" name="Shape 291"/>
          <p:cNvSpPr/>
          <p:nvPr/>
        </p:nvSpPr>
        <p:spPr>
          <a:xfrm>
            <a:off x="3685032" y="2258568"/>
            <a:ext cx="128016" cy="91440"/>
          </a:xfrm>
          <a:prstGeom prst="ellipse">
            <a:avLst/>
          </a:prstGeom>
          <a:solidFill>
            <a:srgbClr val="F0E840">
              <a:alpha val="75000"/>
            </a:srgbClr>
          </a:solidFill>
          <a:ln w="12700">
            <a:solidFill>
              <a:srgbClr val="D8C820"/>
            </a:solidFill>
            <a:prstDash val="solid"/>
          </a:ln>
        </p:spPr>
      </p:sp>
      <p:sp>
        <p:nvSpPr>
          <p:cNvPr id="294" name="Shape 292"/>
          <p:cNvSpPr/>
          <p:nvPr/>
        </p:nvSpPr>
        <p:spPr>
          <a:xfrm>
            <a:off x="3730752" y="2724912"/>
            <a:ext cx="36576" cy="182880"/>
          </a:xfrm>
          <a:prstGeom prst="rect">
            <a:avLst/>
          </a:prstGeom>
          <a:solidFill>
            <a:srgbClr val="888060"/>
          </a:solidFill>
          <a:ln w="12700">
            <a:solidFill>
              <a:srgbClr val="888060"/>
            </a:solidFill>
            <a:prstDash val="solid"/>
          </a:ln>
        </p:spPr>
      </p:sp>
      <p:sp>
        <p:nvSpPr>
          <p:cNvPr id="295" name="Shape 293"/>
          <p:cNvSpPr/>
          <p:nvPr/>
        </p:nvSpPr>
        <p:spPr>
          <a:xfrm>
            <a:off x="3685032" y="2651760"/>
            <a:ext cx="128016" cy="91440"/>
          </a:xfrm>
          <a:prstGeom prst="ellipse">
            <a:avLst/>
          </a:prstGeom>
          <a:solidFill>
            <a:srgbClr val="F0E840">
              <a:alpha val="75000"/>
            </a:srgbClr>
          </a:solidFill>
          <a:ln w="12700">
            <a:solidFill>
              <a:srgbClr val="D8C820"/>
            </a:solidFill>
            <a:prstDash val="solid"/>
          </a:ln>
        </p:spPr>
      </p:sp>
      <p:sp>
        <p:nvSpPr>
          <p:cNvPr id="296" name="Shape 294"/>
          <p:cNvSpPr/>
          <p:nvPr/>
        </p:nvSpPr>
        <p:spPr>
          <a:xfrm>
            <a:off x="3730752" y="3127248"/>
            <a:ext cx="36576" cy="182880"/>
          </a:xfrm>
          <a:prstGeom prst="rect">
            <a:avLst/>
          </a:prstGeom>
          <a:solidFill>
            <a:srgbClr val="888060"/>
          </a:solidFill>
          <a:ln w="12700">
            <a:solidFill>
              <a:srgbClr val="888060"/>
            </a:solidFill>
            <a:prstDash val="solid"/>
          </a:ln>
        </p:spPr>
      </p:sp>
      <p:sp>
        <p:nvSpPr>
          <p:cNvPr id="297" name="Shape 295"/>
          <p:cNvSpPr/>
          <p:nvPr/>
        </p:nvSpPr>
        <p:spPr>
          <a:xfrm>
            <a:off x="3685032" y="3054096"/>
            <a:ext cx="128016" cy="91440"/>
          </a:xfrm>
          <a:prstGeom prst="ellipse">
            <a:avLst/>
          </a:prstGeom>
          <a:solidFill>
            <a:srgbClr val="F0E840">
              <a:alpha val="75000"/>
            </a:srgbClr>
          </a:solidFill>
          <a:ln w="12700">
            <a:solidFill>
              <a:srgbClr val="D8C820"/>
            </a:solidFill>
            <a:prstDash val="solid"/>
          </a:ln>
        </p:spPr>
      </p:sp>
      <p:sp>
        <p:nvSpPr>
          <p:cNvPr id="298" name="Shape 296"/>
          <p:cNvSpPr/>
          <p:nvPr/>
        </p:nvSpPr>
        <p:spPr>
          <a:xfrm>
            <a:off x="3730752" y="3529584"/>
            <a:ext cx="36576" cy="182880"/>
          </a:xfrm>
          <a:prstGeom prst="rect">
            <a:avLst/>
          </a:prstGeom>
          <a:solidFill>
            <a:srgbClr val="888060"/>
          </a:solidFill>
          <a:ln w="12700">
            <a:solidFill>
              <a:srgbClr val="888060"/>
            </a:solidFill>
            <a:prstDash val="solid"/>
          </a:ln>
        </p:spPr>
      </p:sp>
      <p:sp>
        <p:nvSpPr>
          <p:cNvPr id="299" name="Shape 297"/>
          <p:cNvSpPr/>
          <p:nvPr/>
        </p:nvSpPr>
        <p:spPr>
          <a:xfrm>
            <a:off x="3685032" y="3456432"/>
            <a:ext cx="128016" cy="91440"/>
          </a:xfrm>
          <a:prstGeom prst="ellipse">
            <a:avLst/>
          </a:prstGeom>
          <a:solidFill>
            <a:srgbClr val="F0E840">
              <a:alpha val="75000"/>
            </a:srgbClr>
          </a:solidFill>
          <a:ln w="12700">
            <a:solidFill>
              <a:srgbClr val="D8C820"/>
            </a:solidFill>
            <a:prstDash val="solid"/>
          </a:ln>
        </p:spPr>
      </p:sp>
      <p:sp>
        <p:nvSpPr>
          <p:cNvPr id="300" name="Shape 298"/>
          <p:cNvSpPr/>
          <p:nvPr/>
        </p:nvSpPr>
        <p:spPr>
          <a:xfrm>
            <a:off x="3730752" y="3931920"/>
            <a:ext cx="36576" cy="182880"/>
          </a:xfrm>
          <a:prstGeom prst="rect">
            <a:avLst/>
          </a:prstGeom>
          <a:solidFill>
            <a:srgbClr val="888060"/>
          </a:solidFill>
          <a:ln w="12700">
            <a:solidFill>
              <a:srgbClr val="888060"/>
            </a:solidFill>
            <a:prstDash val="solid"/>
          </a:ln>
        </p:spPr>
      </p:sp>
      <p:sp>
        <p:nvSpPr>
          <p:cNvPr id="301" name="Shape 299"/>
          <p:cNvSpPr/>
          <p:nvPr/>
        </p:nvSpPr>
        <p:spPr>
          <a:xfrm>
            <a:off x="3685032" y="3858768"/>
            <a:ext cx="128016" cy="91440"/>
          </a:xfrm>
          <a:prstGeom prst="ellipse">
            <a:avLst/>
          </a:prstGeom>
          <a:solidFill>
            <a:srgbClr val="F0E840">
              <a:alpha val="75000"/>
            </a:srgbClr>
          </a:solidFill>
          <a:ln w="12700">
            <a:solidFill>
              <a:srgbClr val="D8C820"/>
            </a:solidFill>
            <a:prstDash val="solid"/>
          </a:ln>
        </p:spPr>
      </p:sp>
      <p:sp>
        <p:nvSpPr>
          <p:cNvPr id="302" name="Shape 300"/>
          <p:cNvSpPr/>
          <p:nvPr/>
        </p:nvSpPr>
        <p:spPr>
          <a:xfrm>
            <a:off x="5376672" y="2331720"/>
            <a:ext cx="36576" cy="182880"/>
          </a:xfrm>
          <a:prstGeom prst="rect">
            <a:avLst/>
          </a:prstGeom>
          <a:solidFill>
            <a:srgbClr val="888060"/>
          </a:solidFill>
          <a:ln w="12700">
            <a:solidFill>
              <a:srgbClr val="888060"/>
            </a:solidFill>
            <a:prstDash val="solid"/>
          </a:ln>
        </p:spPr>
      </p:sp>
      <p:sp>
        <p:nvSpPr>
          <p:cNvPr id="303" name="Shape 301"/>
          <p:cNvSpPr/>
          <p:nvPr/>
        </p:nvSpPr>
        <p:spPr>
          <a:xfrm>
            <a:off x="5330952" y="2258568"/>
            <a:ext cx="128016" cy="91440"/>
          </a:xfrm>
          <a:prstGeom prst="ellipse">
            <a:avLst/>
          </a:prstGeom>
          <a:solidFill>
            <a:srgbClr val="F0E840">
              <a:alpha val="75000"/>
            </a:srgbClr>
          </a:solidFill>
          <a:ln w="12700">
            <a:solidFill>
              <a:srgbClr val="D8C820"/>
            </a:solidFill>
            <a:prstDash val="solid"/>
          </a:ln>
        </p:spPr>
      </p:sp>
      <p:sp>
        <p:nvSpPr>
          <p:cNvPr id="304" name="Shape 302"/>
          <p:cNvSpPr/>
          <p:nvPr/>
        </p:nvSpPr>
        <p:spPr>
          <a:xfrm>
            <a:off x="5376672" y="2724912"/>
            <a:ext cx="36576" cy="182880"/>
          </a:xfrm>
          <a:prstGeom prst="rect">
            <a:avLst/>
          </a:prstGeom>
          <a:solidFill>
            <a:srgbClr val="888060"/>
          </a:solidFill>
          <a:ln w="12700">
            <a:solidFill>
              <a:srgbClr val="888060"/>
            </a:solidFill>
            <a:prstDash val="solid"/>
          </a:ln>
        </p:spPr>
      </p:sp>
      <p:sp>
        <p:nvSpPr>
          <p:cNvPr id="305" name="Shape 303"/>
          <p:cNvSpPr/>
          <p:nvPr/>
        </p:nvSpPr>
        <p:spPr>
          <a:xfrm>
            <a:off x="5330952" y="2651760"/>
            <a:ext cx="128016" cy="91440"/>
          </a:xfrm>
          <a:prstGeom prst="ellipse">
            <a:avLst/>
          </a:prstGeom>
          <a:solidFill>
            <a:srgbClr val="F0E840">
              <a:alpha val="75000"/>
            </a:srgbClr>
          </a:solidFill>
          <a:ln w="12700">
            <a:solidFill>
              <a:srgbClr val="D8C820"/>
            </a:solidFill>
            <a:prstDash val="solid"/>
          </a:ln>
        </p:spPr>
      </p:sp>
      <p:sp>
        <p:nvSpPr>
          <p:cNvPr id="306" name="Shape 304"/>
          <p:cNvSpPr/>
          <p:nvPr/>
        </p:nvSpPr>
        <p:spPr>
          <a:xfrm>
            <a:off x="5376672" y="3127248"/>
            <a:ext cx="36576" cy="182880"/>
          </a:xfrm>
          <a:prstGeom prst="rect">
            <a:avLst/>
          </a:prstGeom>
          <a:solidFill>
            <a:srgbClr val="888060"/>
          </a:solidFill>
          <a:ln w="12700">
            <a:solidFill>
              <a:srgbClr val="888060"/>
            </a:solidFill>
            <a:prstDash val="solid"/>
          </a:ln>
        </p:spPr>
      </p:sp>
      <p:sp>
        <p:nvSpPr>
          <p:cNvPr id="307" name="Shape 305"/>
          <p:cNvSpPr/>
          <p:nvPr/>
        </p:nvSpPr>
        <p:spPr>
          <a:xfrm>
            <a:off x="5330952" y="3054096"/>
            <a:ext cx="128016" cy="91440"/>
          </a:xfrm>
          <a:prstGeom prst="ellipse">
            <a:avLst/>
          </a:prstGeom>
          <a:solidFill>
            <a:srgbClr val="F0E840">
              <a:alpha val="75000"/>
            </a:srgbClr>
          </a:solidFill>
          <a:ln w="12700">
            <a:solidFill>
              <a:srgbClr val="D8C820"/>
            </a:solidFill>
            <a:prstDash val="solid"/>
          </a:ln>
        </p:spPr>
      </p:sp>
      <p:sp>
        <p:nvSpPr>
          <p:cNvPr id="308" name="Shape 306"/>
          <p:cNvSpPr/>
          <p:nvPr/>
        </p:nvSpPr>
        <p:spPr>
          <a:xfrm>
            <a:off x="5376672" y="3529584"/>
            <a:ext cx="36576" cy="182880"/>
          </a:xfrm>
          <a:prstGeom prst="rect">
            <a:avLst/>
          </a:prstGeom>
          <a:solidFill>
            <a:srgbClr val="888060"/>
          </a:solidFill>
          <a:ln w="12700">
            <a:solidFill>
              <a:srgbClr val="888060"/>
            </a:solidFill>
            <a:prstDash val="solid"/>
          </a:ln>
        </p:spPr>
      </p:sp>
      <p:sp>
        <p:nvSpPr>
          <p:cNvPr id="309" name="Shape 307"/>
          <p:cNvSpPr/>
          <p:nvPr/>
        </p:nvSpPr>
        <p:spPr>
          <a:xfrm>
            <a:off x="5330952" y="3456432"/>
            <a:ext cx="128016" cy="91440"/>
          </a:xfrm>
          <a:prstGeom prst="ellipse">
            <a:avLst/>
          </a:prstGeom>
          <a:solidFill>
            <a:srgbClr val="F0E840">
              <a:alpha val="75000"/>
            </a:srgbClr>
          </a:solidFill>
          <a:ln w="12700">
            <a:solidFill>
              <a:srgbClr val="D8C820"/>
            </a:solidFill>
            <a:prstDash val="solid"/>
          </a:ln>
        </p:spPr>
      </p:sp>
      <p:sp>
        <p:nvSpPr>
          <p:cNvPr id="310" name="Shape 308"/>
          <p:cNvSpPr/>
          <p:nvPr/>
        </p:nvSpPr>
        <p:spPr>
          <a:xfrm>
            <a:off x="5376672" y="3931920"/>
            <a:ext cx="36576" cy="182880"/>
          </a:xfrm>
          <a:prstGeom prst="rect">
            <a:avLst/>
          </a:prstGeom>
          <a:solidFill>
            <a:srgbClr val="888060"/>
          </a:solidFill>
          <a:ln w="12700">
            <a:solidFill>
              <a:srgbClr val="888060"/>
            </a:solidFill>
            <a:prstDash val="solid"/>
          </a:ln>
        </p:spPr>
      </p:sp>
      <p:sp>
        <p:nvSpPr>
          <p:cNvPr id="311" name="Shape 309"/>
          <p:cNvSpPr/>
          <p:nvPr/>
        </p:nvSpPr>
        <p:spPr>
          <a:xfrm>
            <a:off x="5330952" y="3858768"/>
            <a:ext cx="128016" cy="91440"/>
          </a:xfrm>
          <a:prstGeom prst="ellipse">
            <a:avLst/>
          </a:prstGeom>
          <a:solidFill>
            <a:srgbClr val="F0E840">
              <a:alpha val="75000"/>
            </a:srgbClr>
          </a:solidFill>
          <a:ln w="12700">
            <a:solidFill>
              <a:srgbClr val="D8C820"/>
            </a:solidFill>
            <a:prstDash val="solid"/>
          </a:ln>
        </p:spPr>
      </p:sp>
      <p:sp>
        <p:nvSpPr>
          <p:cNvPr id="312" name="Shape 310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14120E"/>
          </a:solidFill>
          <a:ln w="12700">
            <a:solidFill>
              <a:srgbClr val="14120E"/>
            </a:solidFill>
            <a:prstDash val="solid"/>
          </a:ln>
        </p:spPr>
      </p:sp>
      <p:sp>
        <p:nvSpPr>
          <p:cNvPr id="313" name="Shape 311"/>
          <p:cNvSpPr/>
          <p:nvPr/>
        </p:nvSpPr>
        <p:spPr>
          <a:xfrm>
            <a:off x="0" y="0"/>
            <a:ext cx="54864" cy="4572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314" name="Text 312"/>
          <p:cNvSpPr/>
          <p:nvPr/>
        </p:nvSpPr>
        <p:spPr>
          <a:xfrm>
            <a:off x="274320" y="914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AERIAL SITE VIEW  ·  10 ACRES  ·  JASMORA FARM HOUSE, PALLADAM</a:t>
            </a:r>
            <a:endParaRPr lang="en-US" sz="900" dirty="0"/>
          </a:p>
        </p:txBody>
      </p:sp>
      <p:sp>
        <p:nvSpPr>
          <p:cNvPr id="315" name="Shape 313"/>
          <p:cNvSpPr/>
          <p:nvPr/>
        </p:nvSpPr>
        <p:spPr>
          <a:xfrm>
            <a:off x="0" y="4919472"/>
            <a:ext cx="9144000" cy="224028"/>
          </a:xfrm>
          <a:prstGeom prst="rect">
            <a:avLst/>
          </a:prstGeom>
          <a:solidFill>
            <a:srgbClr val="2A2418"/>
          </a:solidFill>
          <a:ln w="12700">
            <a:solidFill>
              <a:srgbClr val="2A2418"/>
            </a:solidFill>
            <a:prstDash val="solid"/>
          </a:ln>
        </p:spPr>
      </p:sp>
      <p:sp>
        <p:nvSpPr>
          <p:cNvPr id="316" name="Shape 314"/>
          <p:cNvSpPr/>
          <p:nvPr/>
        </p:nvSpPr>
        <p:spPr>
          <a:xfrm>
            <a:off x="182880" y="4965192"/>
            <a:ext cx="164592" cy="91440"/>
          </a:xfrm>
          <a:prstGeom prst="rect">
            <a:avLst/>
          </a:prstGeom>
          <a:solidFill>
            <a:srgbClr val="5A983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17" name="Text 315"/>
          <p:cNvSpPr/>
          <p:nvPr/>
        </p:nvSpPr>
        <p:spPr>
          <a:xfrm>
            <a:off x="393192" y="4946904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Public Outdoor (50 Cents)</a:t>
            </a:r>
            <a:endParaRPr lang="en-US" sz="700" dirty="0"/>
          </a:p>
        </p:txBody>
      </p:sp>
      <p:sp>
        <p:nvSpPr>
          <p:cNvPr id="318" name="Shape 316"/>
          <p:cNvSpPr/>
          <p:nvPr/>
        </p:nvSpPr>
        <p:spPr>
          <a:xfrm>
            <a:off x="1975104" y="4965192"/>
            <a:ext cx="164592" cy="91440"/>
          </a:xfrm>
          <a:prstGeom prst="rect">
            <a:avLst/>
          </a:prstGeom>
          <a:solidFill>
            <a:srgbClr val="C8A05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19" name="Text 317"/>
          <p:cNvSpPr/>
          <p:nvPr/>
        </p:nvSpPr>
        <p:spPr>
          <a:xfrm>
            <a:off x="2185416" y="4946904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Resident Club (60 Cents)</a:t>
            </a:r>
            <a:endParaRPr lang="en-US" sz="700" dirty="0"/>
          </a:p>
        </p:txBody>
      </p:sp>
      <p:sp>
        <p:nvSpPr>
          <p:cNvPr id="320" name="Shape 318"/>
          <p:cNvSpPr/>
          <p:nvPr/>
        </p:nvSpPr>
        <p:spPr>
          <a:xfrm>
            <a:off x="3767328" y="4965192"/>
            <a:ext cx="164592" cy="91440"/>
          </a:xfrm>
          <a:prstGeom prst="rect">
            <a:avLst/>
          </a:prstGeom>
          <a:solidFill>
            <a:srgbClr val="C0D898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21" name="Text 319"/>
          <p:cNvSpPr/>
          <p:nvPr/>
        </p:nvSpPr>
        <p:spPr>
          <a:xfrm>
            <a:off x="3977640" y="4946904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Plots (33 x 22 Cents)</a:t>
            </a:r>
            <a:endParaRPr lang="en-US" sz="700" dirty="0"/>
          </a:p>
        </p:txBody>
      </p:sp>
      <p:sp>
        <p:nvSpPr>
          <p:cNvPr id="322" name="Shape 320"/>
          <p:cNvSpPr/>
          <p:nvPr/>
        </p:nvSpPr>
        <p:spPr>
          <a:xfrm>
            <a:off x="5559552" y="4965192"/>
            <a:ext cx="164592" cy="91440"/>
          </a:xfrm>
          <a:prstGeom prst="rect">
            <a:avLst/>
          </a:prstGeom>
          <a:solidFill>
            <a:srgbClr val="B89A5A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23" name="Text 321"/>
          <p:cNvSpPr/>
          <p:nvPr/>
        </p:nvSpPr>
        <p:spPr>
          <a:xfrm>
            <a:off x="5769864" y="4946904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Roads &amp; Driveway</a:t>
            </a:r>
            <a:endParaRPr lang="en-US" sz="700" dirty="0"/>
          </a:p>
        </p:txBody>
      </p:sp>
      <p:sp>
        <p:nvSpPr>
          <p:cNvPr id="324" name="Shape 322"/>
          <p:cNvSpPr/>
          <p:nvPr/>
        </p:nvSpPr>
        <p:spPr>
          <a:xfrm>
            <a:off x="7351776" y="4965192"/>
            <a:ext cx="164592" cy="91440"/>
          </a:xfrm>
          <a:prstGeom prst="rect">
            <a:avLst/>
          </a:prstGeom>
          <a:solidFill>
            <a:srgbClr val="4A703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25" name="Text 323"/>
          <p:cNvSpPr/>
          <p:nvPr/>
        </p:nvSpPr>
        <p:spPr>
          <a:xfrm>
            <a:off x="7562088" y="4946904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Greenery &amp; Trees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12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56508"/>
            <a:ext cx="7315200" cy="7315200"/>
          </a:xfrm>
          <a:prstGeom prst="ellipse">
            <a:avLst/>
          </a:prstGeom>
          <a:solidFill>
            <a:srgbClr val="4A6741">
              <a:alpha val="8000"/>
            </a:srgbClr>
          </a:solidFill>
          <a:ln w="6350">
            <a:solidFill>
              <a:srgbClr val="B89A5A">
                <a:alpha val="24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0" y="914400"/>
            <a:ext cx="6400800" cy="6400800"/>
          </a:xfrm>
          <a:prstGeom prst="ellipse">
            <a:avLst/>
          </a:prstGeom>
          <a:solidFill>
            <a:srgbClr val="4A6741">
              <a:alpha val="7000"/>
            </a:srgbClr>
          </a:solidFill>
          <a:ln w="6350">
            <a:solidFill>
              <a:srgbClr val="B89A5A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89788" y="3840480"/>
            <a:ext cx="100584" cy="301752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58445" y="3287268"/>
            <a:ext cx="563270" cy="452628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8795" y="3086100"/>
            <a:ext cx="442570" cy="382219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9204" y="2935224"/>
            <a:ext cx="301752" cy="281635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58200" y="3657600"/>
            <a:ext cx="91440" cy="274320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47888" y="3154680"/>
            <a:ext cx="512064" cy="411480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302752" y="2971800"/>
            <a:ext cx="402336" cy="347472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66760" y="2834640"/>
            <a:ext cx="274320" cy="256032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5750" y="2926080"/>
            <a:ext cx="68580" cy="205740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28016" y="2548890"/>
            <a:ext cx="384048" cy="308610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69164" y="2411730"/>
            <a:ext cx="301752" cy="260604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7170" y="2308860"/>
            <a:ext cx="205740" cy="192024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87384" y="3200400"/>
            <a:ext cx="73152" cy="219456"/>
          </a:xfrm>
          <a:prstGeom prst="rect">
            <a:avLst/>
          </a:prstGeom>
          <a:solidFill>
            <a:srgbClr val="6A4020"/>
          </a:solidFill>
          <a:ln w="12700">
            <a:solidFill>
              <a:srgbClr val="6A402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19134" y="2798064"/>
            <a:ext cx="409651" cy="329184"/>
          </a:xfrm>
          <a:prstGeom prst="ellipse">
            <a:avLst/>
          </a:prstGeom>
          <a:solidFill>
            <a:srgbClr val="7AAF62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663026" y="2651760"/>
            <a:ext cx="321869" cy="277978"/>
          </a:xfrm>
          <a:prstGeom prst="ellipse">
            <a:avLst/>
          </a:prstGeom>
          <a:solidFill>
            <a:srgbClr val="4A6741"/>
          </a:solidFill>
          <a:ln w="12700">
            <a:solidFill>
              <a:srgbClr val="4A674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714232" y="2542032"/>
            <a:ext cx="219456" cy="204826"/>
          </a:xfrm>
          <a:prstGeom prst="ellipse">
            <a:avLst/>
          </a:prstGeom>
          <a:solidFill>
            <a:srgbClr val="3A5830"/>
          </a:solidFill>
          <a:ln w="12700">
            <a:solidFill>
              <a:srgbClr val="3A583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89136" y="0"/>
            <a:ext cx="54864" cy="514350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5720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B89A5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YOUR FUTURE HOME AWAITS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822960"/>
            <a:ext cx="82296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200" i="1" kern="0" spc="800" dirty="0">
                <a:solidFill>
                  <a:srgbClr val="D4B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JASMORA</a:t>
            </a:r>
            <a:endParaRPr lang="en-US" sz="8200" dirty="0"/>
          </a:p>
        </p:txBody>
      </p:sp>
      <p:sp>
        <p:nvSpPr>
          <p:cNvPr id="26" name="Text 24"/>
          <p:cNvSpPr/>
          <p:nvPr/>
        </p:nvSpPr>
        <p:spPr>
          <a:xfrm>
            <a:off x="457200" y="2029968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F5ED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Farm House</a:t>
            </a:r>
            <a:endParaRPr lang="en-US" sz="3000" dirty="0"/>
          </a:p>
        </p:txBody>
      </p:sp>
      <p:sp>
        <p:nvSpPr>
          <p:cNvPr id="27" name="Shape 25"/>
          <p:cNvSpPr/>
          <p:nvPr/>
        </p:nvSpPr>
        <p:spPr>
          <a:xfrm>
            <a:off x="3474720" y="2697480"/>
            <a:ext cx="2194560" cy="22860"/>
          </a:xfrm>
          <a:prstGeom prst="rect">
            <a:avLst/>
          </a:prstGeom>
          <a:solidFill>
            <a:srgbClr val="B89A5A"/>
          </a:solidFill>
          <a:ln w="12700">
            <a:solidFill>
              <a:srgbClr val="B89A5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" y="281635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6A60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Palladam  ·  Coimbatore  ·  Tamil Nadu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219456" y="3337560"/>
            <a:ext cx="1609344" cy="402336"/>
          </a:xfrm>
          <a:prstGeom prst="rect">
            <a:avLst/>
          </a:prstGeom>
          <a:solidFill>
            <a:srgbClr val="000000">
              <a:alpha val="0"/>
            </a:srgbClr>
          </a:solidFill>
          <a:ln w="6350">
            <a:solidFill>
              <a:srgbClr val="B89A5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19456" y="3337560"/>
            <a:ext cx="160934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 Acres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993392" y="3337560"/>
            <a:ext cx="1609344" cy="402336"/>
          </a:xfrm>
          <a:prstGeom prst="rect">
            <a:avLst/>
          </a:prstGeom>
          <a:solidFill>
            <a:srgbClr val="000000">
              <a:alpha val="0"/>
            </a:srgbClr>
          </a:solidFill>
          <a:ln w="6350">
            <a:solidFill>
              <a:srgbClr val="B89A5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993392" y="3337560"/>
            <a:ext cx="160934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33 Plots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3767328" y="3337560"/>
            <a:ext cx="1609344" cy="402336"/>
          </a:xfrm>
          <a:prstGeom prst="rect">
            <a:avLst/>
          </a:prstGeom>
          <a:solidFill>
            <a:srgbClr val="000000">
              <a:alpha val="0"/>
            </a:srgbClr>
          </a:solidFill>
          <a:ln w="6350">
            <a:solidFill>
              <a:srgbClr val="B89A5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767328" y="3337560"/>
            <a:ext cx="160934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22 -27 Cents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5541264" y="3337560"/>
            <a:ext cx="1609344" cy="402336"/>
          </a:xfrm>
          <a:prstGeom prst="rect">
            <a:avLst/>
          </a:prstGeom>
          <a:solidFill>
            <a:srgbClr val="000000">
              <a:alpha val="0"/>
            </a:srgbClr>
          </a:solidFill>
          <a:ln w="6350">
            <a:solidFill>
              <a:srgbClr val="B89A5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541264" y="3337560"/>
            <a:ext cx="160934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25+ Amenities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7315200" y="3337560"/>
            <a:ext cx="1609344" cy="402336"/>
          </a:xfrm>
          <a:prstGeom prst="rect">
            <a:avLst/>
          </a:prstGeom>
          <a:solidFill>
            <a:srgbClr val="000000">
              <a:alpha val="0"/>
            </a:srgbClr>
          </a:solidFill>
          <a:ln w="6350">
            <a:solidFill>
              <a:srgbClr val="B89A5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315200" y="3337560"/>
            <a:ext cx="160934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4B8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Gated Community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57200" y="39319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A60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Luxury Meets Nature — A Community Like No Other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457200" y="473659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40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© Jasmora Farm House  ·  Palladam, Coimbatore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744</Words>
  <Application>Microsoft Office PowerPoint</Application>
  <PresentationFormat>On-screen Show (16:9)</PresentationFormat>
  <Paragraphs>233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Georgia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Jasmora Farm House – Palladam, Coimbatore</dc:title>
  <dc:subject>PptxGenJS Presentation</dc:subject>
  <dc:creator>PptxGenJS</dc:creator>
  <cp:lastModifiedBy>sekar</cp:lastModifiedBy>
  <cp:revision>9</cp:revision>
  <dcterms:created xsi:type="dcterms:W3CDTF">2026-03-16T12:21:47Z</dcterms:created>
  <dcterms:modified xsi:type="dcterms:W3CDTF">2026-03-16T13:34:50Z</dcterms:modified>
</cp:coreProperties>
</file>